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</p:sldMasterIdLst>
  <p:notesMasterIdLst>
    <p:notesMasterId r:id="rId2"/>
  </p:notesMasterIdLst>
  <p:sldIdLst>
    <p:sldId id="265" r:id="rId3"/>
    <p:sldId id="323" r:id="rId4"/>
    <p:sldId id="322" r:id="rId5"/>
    <p:sldId id="321" r:id="rId6"/>
    <p:sldId id="324" r:id="rId7"/>
    <p:sldId id="328" r:id="rId8"/>
    <p:sldId id="315" r:id="rId9"/>
    <p:sldId id="329" r:id="rId10"/>
    <p:sldId id="326" r:id="rId11"/>
    <p:sldId id="308" r:id="rId12"/>
    <p:sldId id="306" r:id="rId13"/>
  </p:sldIdLst>
  <p:sldSz cx="12192000" cy="6858000"/>
  <p:notesSz cx="6858000" cy="9144000"/>
  <p:custDataLst>
    <p:tags r:id="rId14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BA09"/>
    <a:srgbClr val="9D1C22"/>
    <a:srgbClr val="533A86"/>
    <a:srgbClr val="A6A2B0"/>
    <a:srgbClr val="F76832"/>
    <a:srgbClr val="F98123"/>
    <a:srgbClr val="FC9916"/>
    <a:srgbClr val="0BB2E4"/>
    <a:srgbClr val="FEFE00"/>
    <a:srgbClr val="082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82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F386D-84F3-2F42-8740-7D8B36EFA0CB}" type="datetimeFigureOut">
              <a:rPr lang="x-none" smtClean="0"/>
              <a:t>11.03.2025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A1072-B9F0-8F4F-98E6-A51B059DA6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648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ACF1AB-E08F-A84D-8719-5B62E1F878FB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433137" y="422588"/>
            <a:ext cx="4547380" cy="792601"/>
          </a:xfrm>
          <a:prstGeom prst="rect">
            <a:avLst/>
          </a:prstGeom>
        </p:spPr>
      </p:pic>
      <p:sp>
        <p:nvSpPr>
          <p:cNvPr id="8" name="Google Shape;9;p2">
            <a:extLst>
              <a:ext uri="{FF2B5EF4-FFF2-40B4-BE49-F238E27FC236}">
                <a16:creationId xmlns:a16="http://schemas.microsoft.com/office/drawing/2014/main" id="{EFECD3FD-B97C-FC40-AF9F-D809A35F867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41828" y="4064000"/>
            <a:ext cx="7895771" cy="12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4800"/>
              <a:buNone/>
              <a:defRPr sz="3500">
                <a:solidFill>
                  <a:srgbClr val="F76533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" name="Google Shape;10;p2">
            <a:extLst>
              <a:ext uri="{FF2B5EF4-FFF2-40B4-BE49-F238E27FC236}">
                <a16:creationId xmlns:a16="http://schemas.microsoft.com/office/drawing/2014/main" id="{FDBA238C-8376-2646-884D-F595FDA1A78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41828" y="5358900"/>
            <a:ext cx="7895771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500">
                <a:solidFill>
                  <a:schemeClr val="tx1"/>
                </a:solidFill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3129257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FE85C9-3C6A-814B-A4DD-B67C4DEB8085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433137" y="417763"/>
            <a:ext cx="806784" cy="802867"/>
          </a:xfrm>
          <a:prstGeom prst="rect">
            <a:avLst/>
          </a:prstGeom>
        </p:spPr>
      </p:pic>
      <p:sp>
        <p:nvSpPr>
          <p:cNvPr id="5" name="Google Shape;9;p2">
            <a:extLst>
              <a:ext uri="{FF2B5EF4-FFF2-40B4-BE49-F238E27FC236}">
                <a16:creationId xmlns:a16="http://schemas.microsoft.com/office/drawing/2014/main" id="{4031227B-A58B-E54A-841B-EA10BA26AB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86856" y="485857"/>
            <a:ext cx="9872007" cy="8028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4800"/>
              <a:buNone/>
              <a:defRPr sz="3000">
                <a:solidFill>
                  <a:srgbClr val="F76533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44EA81C8-EB34-DA4B-9C04-6440B46CFE5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33137" y="1643242"/>
            <a:ext cx="11325726" cy="44963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500">
                <a:solidFill>
                  <a:schemeClr val="tx1"/>
                </a:solidFill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8557214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BA26C7-93D8-E04C-BCDF-A4FCDE63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97A9E-C95D-6D43-B694-58C0D520B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035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DBA0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7.png" /><Relationship Id="rId7" Type="http://schemas.microsoft.com/office/2007/relationships/hdphoto" Target="../media/image8.wdp" /><Relationship Id="rId8" Type="http://schemas.openxmlformats.org/officeDocument/2006/relationships/image" Target="../media/image9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pn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Relationship Id="rId5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37.jpeg" /><Relationship Id="rId5" Type="http://schemas.openxmlformats.org/officeDocument/2006/relationships/image" Target="../media/image34.png" /><Relationship Id="rId6" Type="http://schemas.openxmlformats.org/officeDocument/2006/relationships/hyperlink" Target="mailto:mkdou14.efremov@tularegion.org" TargetMode="External" /><Relationship Id="rId7" Type="http://schemas.openxmlformats.org/officeDocument/2006/relationships/hyperlink" Target="https://vk.com/club204574257" TargetMode="External" /><Relationship Id="rId8" Type="http://schemas.openxmlformats.org/officeDocument/2006/relationships/hyperlink" Target="https://ds14-efremov-r71.gosweb.gosuslugi.ru/svedeniya-ob-obrazovatelnoy-organizatsii/obrazovanie" TargetMode="External" /><Relationship Id="rId9" Type="http://schemas.openxmlformats.org/officeDocument/2006/relationships/image" Target="../media/image3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9.pn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Relationship Id="rId6" Type="http://schemas.openxmlformats.org/officeDocument/2006/relationships/image" Target="../media/image2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Relationship Id="rId5" Type="http://schemas.openxmlformats.org/officeDocument/2006/relationships/image" Target="../media/image25.jpeg" /><Relationship Id="rId6" Type="http://schemas.openxmlformats.org/officeDocument/2006/relationships/image" Target="../media/image26.jpeg" /><Relationship Id="rId7" Type="http://schemas.openxmlformats.org/officeDocument/2006/relationships/image" Target="../media/image2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Relationship Id="rId5" Type="http://schemas.openxmlformats.org/officeDocument/2006/relationships/image" Target="../media/image31.jpeg" /><Relationship Id="rId6" Type="http://schemas.openxmlformats.org/officeDocument/2006/relationships/image" Target="../media/image32.jpeg" /><Relationship Id="rId7" Type="http://schemas.openxmlformats.org/officeDocument/2006/relationships/image" Target="../media/image3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B1B0B-FD64-8045-984C-16E008219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63" y="3932438"/>
            <a:ext cx="7991842" cy="90933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200" b="1">
                <a:solidFill>
                  <a:srgbClr val="359B47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Патриотизм – имя собственное!</a:t>
            </a:r>
            <a:endParaRPr lang="ru-RU" sz="4200">
              <a:solidFill>
                <a:srgbClr val="359B47"/>
              </a:solidFill>
              <a:latin typeface="SB Sans Display Semibold" panose="020b0703040504020204" pitchFamily="34" charset="0"/>
              <a:cs typeface="SB Sans Display Semibold" panose="020b070304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E17B87-2A88-E942-8B02-5DCB2654A4AC}"/>
              </a:ext>
            </a:extLst>
          </p:cNvPr>
          <p:cNvSpPr txBox="1"/>
          <p:nvPr/>
        </p:nvSpPr>
        <p:spPr>
          <a:xfrm>
            <a:off x="384627" y="5198491"/>
            <a:ext cx="6869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Зайцева Юлия Юрьевна</a:t>
            </a: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воспитатель МКДОУ №14</a:t>
            </a: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Тульская область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8767E-79C9-4445-95AB-0CF346CBC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892" y="382274"/>
            <a:ext cx="1070243" cy="794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8AC18E-4AF5-7A41-9870-674F41992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588" y="463431"/>
            <a:ext cx="2038320" cy="6568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0151BE-D334-4199-AB77-3AD62DD0BB45}"/>
              </a:ext>
            </a:extLst>
          </p:cNvPr>
          <p:cNvSpPr txBox="1"/>
          <p:nvPr/>
        </p:nvSpPr>
        <p:spPr>
          <a:xfrm>
            <a:off x="6622993" y="3445256"/>
            <a:ext cx="1778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>
                <a:solidFill>
                  <a:schemeClr val="tx2">
                    <a:lumMod val="75000"/>
                  </a:schemeClr>
                </a:solidFill>
              </a:rPr>
              <a:t>МКДОУ №14</a:t>
            </a:r>
          </a:p>
          <a:p>
            <a:r>
              <a:rPr lang="ru-RU" sz="1800">
                <a:solidFill>
                  <a:schemeClr val="tx2">
                    <a:lumMod val="75000"/>
                  </a:schemeClr>
                </a:solidFill>
              </a:rPr>
              <a:t>г. Ефремов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0EE372-9C93-4A1F-B81E-4FB6B6B90C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812" r="46513" b="56376"/>
          <a:stretch>
            <a:fillRect/>
          </a:stretch>
        </p:blipFill>
        <p:spPr>
          <a:xfrm>
            <a:off x="8109124" y="-2"/>
            <a:ext cx="4079798" cy="67842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9F768CE-C8D7-4E1B-8DA8-2899C96423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383" b="16365"/>
          <a:stretch>
            <a:fillRect/>
          </a:stretch>
        </p:blipFill>
        <p:spPr>
          <a:xfrm>
            <a:off x="8112202" y="1122300"/>
            <a:ext cx="4079798" cy="5735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958961-1B5F-2C48-B487-94E073A2E0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395" r="13573" b="6395"/>
          <a:stretch>
            <a:fillRect/>
          </a:stretch>
        </p:blipFill>
        <p:spPr>
          <a:xfrm>
            <a:off x="7972660" y="0"/>
            <a:ext cx="4219340" cy="68580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9E9674-AD58-44AC-98BE-04803996DC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8442" y1="60920" x2="58442" y2="60920"/>
                        <a14:foregroundMark x1="58442" y1="74713" x2="58442" y2="74713"/>
                        <a14:foregroundMark x1="53247" y1="88506" x2="53247" y2="88506"/>
                        <a14:foregroundMark x1="63636" y1="85057" x2="63636" y2="85057"/>
                        <a14:foregroundMark x1="81818" y1="79310" x2="81818" y2="79310"/>
                        <a14:foregroundMark x1="88312" y1="71264" x2="88312" y2="71264"/>
                        <a14:foregroundMark x1="80519" y1="19540" x2="80519" y2="19540"/>
                        <a14:foregroundMark x1="76623" y1="10345" x2="76623" y2="10345"/>
                        <a14:foregroundMark x1="40260" y1="10345" x2="40260" y2="10345"/>
                        <a14:foregroundMark x1="12987" y1="17241" x2="12987" y2="17241"/>
                        <a14:foregroundMark x1="7792" y1="13793" x2="7792" y2="13793"/>
                        <a14:foregroundMark x1="12987" y1="5747" x2="12987" y2="5747"/>
                        <a14:foregroundMark x1="33766" y1="13793" x2="33766" y2="13793"/>
                        <a14:foregroundMark x1="9091" y1="41379" x2="9091" y2="41379"/>
                        <a14:foregroundMark x1="7792" y1="56322" x2="7792" y2="56322"/>
                        <a14:foregroundMark x1="7792" y1="70115" x2="7792" y2="70115"/>
                        <a14:foregroundMark x1="27273" y1="81609" x2="27273" y2="81609"/>
                        <a14:foregroundMark x1="37662" y1="87356" x2="37662" y2="87356"/>
                        <a14:foregroundMark x1="45455" y1="90805" x2="45455" y2="90805"/>
                        <a14:foregroundMark x1="44156" y1="68966" x2="44156" y2="68966"/>
                        <a14:foregroundMark x1="27273" y1="65517" x2="27273" y2="65517"/>
                        <a14:foregroundMark x1="16883" y1="50575" x2="16883" y2="50575"/>
                        <a14:foregroundMark x1="37662" y1="35632" x2="37662" y2="35632"/>
                        <a14:foregroundMark x1="5195" y1="31034" x2="5195" y2="31034"/>
                        <a14:foregroundMark x1="35065" y1="9195" x2="35065" y2="9195"/>
                        <a14:foregroundMark x1="41558" y1="8046" x2="41558" y2="8046"/>
                        <a14:foregroundMark x1="71429" y1="12644" x2="71429" y2="12644"/>
                        <a14:foregroundMark x1="94805" y1="10345" x2="94805" y2="10345"/>
                        <a14:foregroundMark x1="98701" y1="8046" x2="98701" y2="8046"/>
                        <a14:foregroundMark x1="77922" y1="16092" x2="77922" y2="16092"/>
                        <a14:foregroundMark x1="76623" y1="5747" x2="76623" y2="5747"/>
                        <a14:foregroundMark x1="88312" y1="3448" x2="88312" y2="3448"/>
                        <a14:foregroundMark x1="63636" y1="4598" x2="63636" y2="4598"/>
                        <a14:foregroundMark x1="41558" y1="3448" x2="41558" y2="3448"/>
                        <a14:foregroundMark x1="20779" y1="8046" x2="20779" y2="8046"/>
                        <a14:foregroundMark x1="29870" y1="6897" x2="29870" y2="6897"/>
                        <a14:foregroundMark x1="88312" y1="26437" x2="88312" y2="26437"/>
                        <a14:foregroundMark x1="81818" y1="44828" x2="81818" y2="448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8751" y="1532906"/>
            <a:ext cx="1401478" cy="1777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82A622-ADB4-41F4-9972-B0897E9CE2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7593" y="1655045"/>
            <a:ext cx="2617075" cy="2374430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45A6C04-8396-4960-A009-273768524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372" y="354910"/>
            <a:ext cx="1070243" cy="7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6210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979201-F4F3-427E-9A3B-6012FB2CB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372" y="157246"/>
            <a:ext cx="1294748" cy="1065098"/>
          </a:xfrm>
          <a:prstGeom prst="rect">
            <a:avLst/>
          </a:prstGeom>
        </p:spPr>
      </p:pic>
      <p:grpSp>
        <p:nvGrpSpPr>
          <p:cNvPr id="13" name="Google Shape;729;p74">
            <a:extLst>
              <a:ext uri="{FF2B5EF4-FFF2-40B4-BE49-F238E27FC236}">
                <a16:creationId xmlns:a16="http://schemas.microsoft.com/office/drawing/2014/main" id="{F0E71FC6-4CFE-40C4-8CFD-819513CA91FD}"/>
              </a:ext>
            </a:extLst>
          </p:cNvPr>
          <p:cNvGrpSpPr/>
          <p:nvPr/>
        </p:nvGrpSpPr>
        <p:grpSpPr>
          <a:xfrm>
            <a:off x="3610722" y="-44089"/>
            <a:ext cx="7990957" cy="1373875"/>
            <a:chOff x="4479828" y="4337209"/>
            <a:chExt cx="711610" cy="245695"/>
          </a:xfr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rgbClr val="FFFF00"/>
              </a:gs>
            </a:gsLst>
            <a:lin ang="135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Google Shape;730;p74">
              <a:extLst>
                <a:ext uri="{FF2B5EF4-FFF2-40B4-BE49-F238E27FC236}">
                  <a16:creationId xmlns:a16="http://schemas.microsoft.com/office/drawing/2014/main" id="{37FC8657-37B1-4A6D-B648-7D928757BB03}"/>
                </a:ext>
              </a:extLst>
            </p:cNvPr>
            <p:cNvSpPr/>
            <p:nvPr/>
          </p:nvSpPr>
          <p:spPr>
            <a:xfrm>
              <a:off x="4479828" y="4337209"/>
              <a:ext cx="121370" cy="121370"/>
            </a:xfrm>
            <a:custGeom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732;p74">
              <a:extLst>
                <a:ext uri="{FF2B5EF4-FFF2-40B4-BE49-F238E27FC236}">
                  <a16:creationId xmlns:a16="http://schemas.microsoft.com/office/drawing/2014/main" id="{4E7C1CDF-73F8-41D4-B904-0525F3271B34}"/>
                </a:ext>
              </a:extLst>
            </p:cNvPr>
            <p:cNvSpPr/>
            <p:nvPr/>
          </p:nvSpPr>
          <p:spPr>
            <a:xfrm>
              <a:off x="4533392" y="4383749"/>
              <a:ext cx="658046" cy="199155"/>
            </a:xfrm>
            <a:custGeom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ru-RU" sz="2400"/>
                <a:t>П        	    </a:t>
              </a:r>
              <a:r>
                <a:rPr lang="ru-RU" sz="3200" b="1">
                  <a:solidFill>
                    <a:srgbClr val="0DBA0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Изменения в результате Проекта</a:t>
              </a:r>
              <a:endParaRPr sz="3200" b="1">
                <a:solidFill>
                  <a:srgbClr val="0DBA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7939D78-2E3E-407F-8229-46291203A0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856"/>
          <a:stretch>
            <a:fillRect/>
          </a:stretch>
        </p:blipFill>
        <p:spPr>
          <a:xfrm>
            <a:off x="1" y="4274234"/>
            <a:ext cx="4134758" cy="2643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F5DFF38-1F10-4733-AC90-B8812F34E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817" y="4170378"/>
            <a:ext cx="3908611" cy="263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44">
            <a:extLst>
              <a:ext uri="{FF2B5EF4-FFF2-40B4-BE49-F238E27FC236}">
                <a16:creationId xmlns:a16="http://schemas.microsoft.com/office/drawing/2014/main" id="{FDA6A235-58B3-42D5-8932-9093F4E72EA2}"/>
              </a:ext>
            </a:extLst>
          </p:cNvPr>
          <p:cNvSpPr/>
          <p:nvPr/>
        </p:nvSpPr>
        <p:spPr>
          <a:xfrm>
            <a:off x="358922" y="1358696"/>
            <a:ext cx="7996183" cy="561659"/>
          </a:xfrm>
          <a:prstGeom prst="rect">
            <a:avLst/>
          </a:prstGeom>
          <a:gradFill>
            <a:gsLst>
              <a:gs pos="99000">
                <a:srgbClr val="1ED248">
                  <a:alpha val="60000"/>
                </a:srgbClr>
              </a:gs>
              <a:gs pos="0">
                <a:schemeClr val="accent2"/>
              </a:gs>
            </a:gsLst>
            <a:lin ang="12600000" scaled="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Text" panose="020b0503040504020204" pitchFamily="34" charset="-52"/>
                <a:cs typeface="SB Sans Text" panose="020b0503040504020204" pitchFamily="34" charset="-52"/>
              </a:rPr>
              <a:t>Выросло чувство эмпатии у воспитанников, педагогов и родителей</a:t>
            </a:r>
            <a:endParaRPr lang="ru-RU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49">
            <a:extLst>
              <a:ext uri="{FF2B5EF4-FFF2-40B4-BE49-F238E27FC236}">
                <a16:creationId xmlns:a16="http://schemas.microsoft.com/office/drawing/2014/main" id="{4C0F1555-F806-4196-BBA0-0B0881A793E1}"/>
              </a:ext>
            </a:extLst>
          </p:cNvPr>
          <p:cNvSpPr/>
          <p:nvPr/>
        </p:nvSpPr>
        <p:spPr>
          <a:xfrm>
            <a:off x="4054073" y="5036434"/>
            <a:ext cx="4273801" cy="540383"/>
          </a:xfrm>
          <a:prstGeom prst="rect">
            <a:avLst/>
          </a:prstGeom>
          <a:gradFill>
            <a:gsLst>
              <a:gs pos="0">
                <a:srgbClr val="0DBA09"/>
              </a:gs>
              <a:gs pos="100000">
                <a:srgbClr val="BCED43">
                  <a:alpha val="60000"/>
                </a:srgbClr>
              </a:gs>
            </a:gsLst>
            <a:lin ang="12600000" scaled="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Text" panose="020b0503040504020204" pitchFamily="34" charset="-52"/>
                <a:cs typeface="SB Sans Text" panose="020b0503040504020204" pitchFamily="34" charset="-52"/>
              </a:rPr>
              <a:t>Повысилась активность родителей </a:t>
            </a:r>
            <a:endParaRPr lang="ru-RU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50">
            <a:extLst>
              <a:ext uri="{FF2B5EF4-FFF2-40B4-BE49-F238E27FC236}">
                <a16:creationId xmlns:a16="http://schemas.microsoft.com/office/drawing/2014/main" id="{E95D0ADE-DD2E-45BC-A6D3-A17BA7B87956}"/>
              </a:ext>
            </a:extLst>
          </p:cNvPr>
          <p:cNvSpPr/>
          <p:nvPr/>
        </p:nvSpPr>
        <p:spPr>
          <a:xfrm>
            <a:off x="2188652" y="1941310"/>
            <a:ext cx="9621635" cy="552360"/>
          </a:xfrm>
          <a:prstGeom prst="rect">
            <a:avLst/>
          </a:prstGeom>
          <a:gradFill>
            <a:gsLst>
              <a:gs pos="99000">
                <a:srgbClr val="FFC000">
                  <a:alpha val="60000"/>
                </a:srgbClr>
              </a:gs>
              <a:gs pos="0">
                <a:srgbClr val="F76533"/>
              </a:gs>
            </a:gsLst>
            <a:lin ang="12600000" scaled="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Text" panose="020b0503040504020204" pitchFamily="34" charset="-52"/>
                <a:cs typeface="SB Sans Text" panose="020b0503040504020204" pitchFamily="34" charset="-52"/>
              </a:rPr>
              <a:t>У детей 5-7 лет отмечаются признаки взросления, серьёзности, ответственности </a:t>
            </a:r>
            <a:endParaRPr lang="ru-RU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51">
            <a:extLst>
              <a:ext uri="{FF2B5EF4-FFF2-40B4-BE49-F238E27FC236}">
                <a16:creationId xmlns:a16="http://schemas.microsoft.com/office/drawing/2014/main" id="{E58605BD-6186-4A6C-B109-FC3570A2D407}"/>
              </a:ext>
            </a:extLst>
          </p:cNvPr>
          <p:cNvSpPr/>
          <p:nvPr/>
        </p:nvSpPr>
        <p:spPr>
          <a:xfrm>
            <a:off x="358922" y="2501511"/>
            <a:ext cx="10981345" cy="608621"/>
          </a:xfrm>
          <a:prstGeom prst="rect">
            <a:avLst/>
          </a:prstGeom>
          <a:gradFill>
            <a:gsLst>
              <a:gs pos="100000">
                <a:srgbClr val="92D050">
                  <a:alpha val="60000"/>
                </a:srgbClr>
              </a:gs>
              <a:gs pos="0">
                <a:schemeClr val="accent4"/>
              </a:gs>
            </a:gsLst>
            <a:lin ang="12600000" scaled="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Text" panose="020b0503040504020204" pitchFamily="34" charset="-52"/>
                <a:cs typeface="SB Sans Text" panose="020b0503040504020204" pitchFamily="34" charset="-52"/>
              </a:rPr>
              <a:t>У педагогов выросла сплочённость, появился патриотический командный дух, желание быть полезным для своего общества</a:t>
            </a:r>
            <a:endParaRPr lang="ru-RU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61">
            <a:extLst>
              <a:ext uri="{FF2B5EF4-FFF2-40B4-BE49-F238E27FC236}">
                <a16:creationId xmlns:a16="http://schemas.microsoft.com/office/drawing/2014/main" id="{C8EFE76E-0FF0-4AE8-98DC-5437D244AD9A}"/>
              </a:ext>
            </a:extLst>
          </p:cNvPr>
          <p:cNvSpPr/>
          <p:nvPr/>
        </p:nvSpPr>
        <p:spPr>
          <a:xfrm>
            <a:off x="317516" y="3117973"/>
            <a:ext cx="11500904" cy="525507"/>
          </a:xfrm>
          <a:prstGeom prst="rect">
            <a:avLst/>
          </a:prstGeom>
          <a:gradFill>
            <a:gsLst>
              <a:gs pos="0">
                <a:schemeClr val="accent3"/>
              </a:gs>
              <a:gs pos="99000">
                <a:srgbClr val="FFFF00">
                  <a:alpha val="60000"/>
                </a:srgbClr>
              </a:gs>
            </a:gsLst>
            <a:lin ang="12600000" scaled="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Text" panose="020b0503040504020204" pitchFamily="34" charset="-52"/>
                <a:cs typeface="SB Sans Text" panose="020b0503040504020204" pitchFamily="34" charset="-52"/>
              </a:rPr>
              <a:t>Произошла трансформация в историю событий и судеб людей, переплетённых с малой Родиной</a:t>
            </a:r>
            <a:endParaRPr lang="ru-RU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62">
            <a:extLst>
              <a:ext uri="{FF2B5EF4-FFF2-40B4-BE49-F238E27FC236}">
                <a16:creationId xmlns:a16="http://schemas.microsoft.com/office/drawing/2014/main" id="{E8DAB1F6-87C3-4049-B322-6D1470EB3526}"/>
              </a:ext>
            </a:extLst>
          </p:cNvPr>
          <p:cNvSpPr/>
          <p:nvPr/>
        </p:nvSpPr>
        <p:spPr>
          <a:xfrm>
            <a:off x="358922" y="3691289"/>
            <a:ext cx="9137429" cy="582945"/>
          </a:xfrm>
          <a:prstGeom prst="rect">
            <a:avLst/>
          </a:prstGeom>
          <a:gradFill>
            <a:gsLst>
              <a:gs pos="99000">
                <a:srgbClr val="86F3FB">
                  <a:alpha val="60000"/>
                </a:srgbClr>
              </a:gs>
              <a:gs pos="0">
                <a:schemeClr val="accent6"/>
              </a:gs>
            </a:gsLst>
            <a:lin ang="12600000" scaled="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Text" panose="020b0503040504020204" pitchFamily="34" charset="-52"/>
                <a:cs typeface="SB Sans Text" panose="020b0503040504020204" pitchFamily="34" charset="-52"/>
              </a:rPr>
              <a:t>Формируется уважительное отношение к старшим и прошлому, желание улучшать свою страну, защищать её при необходимости, гордиться ею </a:t>
            </a:r>
            <a:endParaRPr lang="ru-RU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290B82-ED03-469B-9FA0-5AC15AB0C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976" y="5720525"/>
            <a:ext cx="1173112" cy="10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0106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0487EA-EBE5-DC4C-8F47-4AE7F9746C23}"/>
              </a:ext>
            </a:extLst>
          </p:cNvPr>
          <p:cNvSpPr/>
          <p:nvPr/>
        </p:nvSpPr>
        <p:spPr>
          <a:xfrm>
            <a:off x="1" y="1525881"/>
            <a:ext cx="12192000" cy="1533484"/>
          </a:xfrm>
          <a:prstGeom prst="rect">
            <a:avLst/>
          </a:prstGeom>
          <a:gradFill>
            <a:gsLst>
              <a:gs pos="99000">
                <a:srgbClr val="FFC000"/>
              </a:gs>
              <a:gs pos="0">
                <a:srgbClr val="F76533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B1B0B-FD64-8045-984C-16E008219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" y="1770859"/>
            <a:ext cx="8445611" cy="10890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x-none" sz="4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Google Shape;9245;p81">
            <a:extLst>
              <a:ext uri="{FF2B5EF4-FFF2-40B4-BE49-F238E27FC236}">
                <a16:creationId xmlns:a16="http://schemas.microsoft.com/office/drawing/2014/main" id="{B3EB7AB9-7327-4447-8DE2-F270A4AEF528}"/>
              </a:ext>
            </a:extLst>
          </p:cNvPr>
          <p:cNvSpPr/>
          <p:nvPr/>
        </p:nvSpPr>
        <p:spPr>
          <a:xfrm>
            <a:off x="8378937" y="1548639"/>
            <a:ext cx="899685" cy="1533484"/>
          </a:xfrm>
          <a:custGeom>
            <a:rect l="l" t="t" r="r" b="b"/>
            <a:pathLst>
              <a:path w="7468" h="12729" extrusionOk="0">
                <a:moveTo>
                  <a:pt x="3715" y="5763"/>
                </a:moveTo>
                <a:cubicBezTo>
                  <a:pt x="3853" y="5763"/>
                  <a:pt x="3994" y="5833"/>
                  <a:pt x="4096" y="5955"/>
                </a:cubicBezTo>
                <a:cubicBezTo>
                  <a:pt x="4285" y="6239"/>
                  <a:pt x="4096" y="6585"/>
                  <a:pt x="3718" y="6585"/>
                </a:cubicBezTo>
                <a:cubicBezTo>
                  <a:pt x="3561" y="6585"/>
                  <a:pt x="3466" y="6491"/>
                  <a:pt x="3372" y="6396"/>
                </a:cubicBezTo>
                <a:cubicBezTo>
                  <a:pt x="3246" y="6239"/>
                  <a:pt x="3309" y="5955"/>
                  <a:pt x="3498" y="5829"/>
                </a:cubicBezTo>
                <a:cubicBezTo>
                  <a:pt x="3565" y="5784"/>
                  <a:pt x="3639" y="5763"/>
                  <a:pt x="3715" y="5763"/>
                </a:cubicBezTo>
                <a:close/>
                <a:moveTo>
                  <a:pt x="4128" y="1922"/>
                </a:moveTo>
                <a:lnTo>
                  <a:pt x="6554" y="6176"/>
                </a:lnTo>
                <a:lnTo>
                  <a:pt x="5104" y="9074"/>
                </a:lnTo>
                <a:lnTo>
                  <a:pt x="2300" y="9074"/>
                </a:lnTo>
                <a:cubicBezTo>
                  <a:pt x="1954" y="8349"/>
                  <a:pt x="977" y="6333"/>
                  <a:pt x="851" y="6176"/>
                </a:cubicBezTo>
                <a:lnTo>
                  <a:pt x="3309" y="1922"/>
                </a:lnTo>
                <a:lnTo>
                  <a:pt x="3309" y="5010"/>
                </a:lnTo>
                <a:cubicBezTo>
                  <a:pt x="2836" y="5167"/>
                  <a:pt x="2458" y="5640"/>
                  <a:pt x="2458" y="6176"/>
                </a:cubicBezTo>
                <a:cubicBezTo>
                  <a:pt x="2458" y="6837"/>
                  <a:pt x="3025" y="7436"/>
                  <a:pt x="3718" y="7436"/>
                </a:cubicBezTo>
                <a:cubicBezTo>
                  <a:pt x="4411" y="7436"/>
                  <a:pt x="4978" y="6900"/>
                  <a:pt x="4947" y="6176"/>
                </a:cubicBezTo>
                <a:cubicBezTo>
                  <a:pt x="4947" y="5640"/>
                  <a:pt x="4600" y="5199"/>
                  <a:pt x="4128" y="5010"/>
                </a:cubicBezTo>
                <a:lnTo>
                  <a:pt x="4128" y="1922"/>
                </a:lnTo>
                <a:close/>
                <a:moveTo>
                  <a:pt x="4947" y="9893"/>
                </a:moveTo>
                <a:lnTo>
                  <a:pt x="4947" y="11815"/>
                </a:lnTo>
                <a:lnTo>
                  <a:pt x="2458" y="11815"/>
                </a:lnTo>
                <a:lnTo>
                  <a:pt x="2458" y="9893"/>
                </a:lnTo>
                <a:close/>
                <a:moveTo>
                  <a:pt x="3592" y="1"/>
                </a:moveTo>
                <a:cubicBezTo>
                  <a:pt x="3529" y="32"/>
                  <a:pt x="3466" y="95"/>
                  <a:pt x="3435" y="127"/>
                </a:cubicBezTo>
                <a:cubicBezTo>
                  <a:pt x="3435" y="127"/>
                  <a:pt x="3435" y="158"/>
                  <a:pt x="3372" y="158"/>
                </a:cubicBezTo>
                <a:lnTo>
                  <a:pt x="3372" y="190"/>
                </a:lnTo>
                <a:lnTo>
                  <a:pt x="64" y="5987"/>
                </a:lnTo>
                <a:cubicBezTo>
                  <a:pt x="1" y="6113"/>
                  <a:pt x="1" y="6270"/>
                  <a:pt x="64" y="6396"/>
                </a:cubicBezTo>
                <a:lnTo>
                  <a:pt x="1670" y="9610"/>
                </a:lnTo>
                <a:lnTo>
                  <a:pt x="1670" y="12288"/>
                </a:lnTo>
                <a:cubicBezTo>
                  <a:pt x="1670" y="12540"/>
                  <a:pt x="1891" y="12729"/>
                  <a:pt x="2080" y="12729"/>
                </a:cubicBezTo>
                <a:lnTo>
                  <a:pt x="5388" y="12729"/>
                </a:lnTo>
                <a:cubicBezTo>
                  <a:pt x="5608" y="12729"/>
                  <a:pt x="5829" y="12540"/>
                  <a:pt x="5829" y="12288"/>
                </a:cubicBezTo>
                <a:lnTo>
                  <a:pt x="5829" y="9610"/>
                </a:lnTo>
                <a:lnTo>
                  <a:pt x="7436" y="6396"/>
                </a:lnTo>
                <a:cubicBezTo>
                  <a:pt x="7467" y="6239"/>
                  <a:pt x="7436" y="6113"/>
                  <a:pt x="7404" y="5987"/>
                </a:cubicBezTo>
                <a:lnTo>
                  <a:pt x="4096" y="190"/>
                </a:lnTo>
                <a:lnTo>
                  <a:pt x="4096" y="158"/>
                </a:lnTo>
                <a:cubicBezTo>
                  <a:pt x="4096" y="158"/>
                  <a:pt x="4096" y="127"/>
                  <a:pt x="4033" y="127"/>
                </a:cubicBezTo>
                <a:cubicBezTo>
                  <a:pt x="4002" y="95"/>
                  <a:pt x="3970" y="32"/>
                  <a:pt x="387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9245;p81">
            <a:extLst>
              <a:ext uri="{FF2B5EF4-FFF2-40B4-BE49-F238E27FC236}">
                <a16:creationId xmlns:a16="http://schemas.microsoft.com/office/drawing/2014/main" id="{2904740F-DFAD-C645-BA41-E4733B5ECAA6}"/>
              </a:ext>
            </a:extLst>
          </p:cNvPr>
          <p:cNvSpPr/>
          <p:nvPr/>
        </p:nvSpPr>
        <p:spPr>
          <a:xfrm>
            <a:off x="9725598" y="1548639"/>
            <a:ext cx="899685" cy="1533484"/>
          </a:xfrm>
          <a:custGeom>
            <a:rect l="l" t="t" r="r" b="b"/>
            <a:pathLst>
              <a:path w="7468" h="12729" extrusionOk="0">
                <a:moveTo>
                  <a:pt x="3715" y="5763"/>
                </a:moveTo>
                <a:cubicBezTo>
                  <a:pt x="3853" y="5763"/>
                  <a:pt x="3994" y="5833"/>
                  <a:pt x="4096" y="5955"/>
                </a:cubicBezTo>
                <a:cubicBezTo>
                  <a:pt x="4285" y="6239"/>
                  <a:pt x="4096" y="6585"/>
                  <a:pt x="3718" y="6585"/>
                </a:cubicBezTo>
                <a:cubicBezTo>
                  <a:pt x="3561" y="6585"/>
                  <a:pt x="3466" y="6491"/>
                  <a:pt x="3372" y="6396"/>
                </a:cubicBezTo>
                <a:cubicBezTo>
                  <a:pt x="3246" y="6239"/>
                  <a:pt x="3309" y="5955"/>
                  <a:pt x="3498" y="5829"/>
                </a:cubicBezTo>
                <a:cubicBezTo>
                  <a:pt x="3565" y="5784"/>
                  <a:pt x="3639" y="5763"/>
                  <a:pt x="3715" y="5763"/>
                </a:cubicBezTo>
                <a:close/>
                <a:moveTo>
                  <a:pt x="4128" y="1922"/>
                </a:moveTo>
                <a:lnTo>
                  <a:pt x="6554" y="6176"/>
                </a:lnTo>
                <a:lnTo>
                  <a:pt x="5104" y="9074"/>
                </a:lnTo>
                <a:lnTo>
                  <a:pt x="2300" y="9074"/>
                </a:lnTo>
                <a:cubicBezTo>
                  <a:pt x="1954" y="8349"/>
                  <a:pt x="977" y="6333"/>
                  <a:pt x="851" y="6176"/>
                </a:cubicBezTo>
                <a:lnTo>
                  <a:pt x="3309" y="1922"/>
                </a:lnTo>
                <a:lnTo>
                  <a:pt x="3309" y="5010"/>
                </a:lnTo>
                <a:cubicBezTo>
                  <a:pt x="2836" y="5167"/>
                  <a:pt x="2458" y="5640"/>
                  <a:pt x="2458" y="6176"/>
                </a:cubicBezTo>
                <a:cubicBezTo>
                  <a:pt x="2458" y="6837"/>
                  <a:pt x="3025" y="7436"/>
                  <a:pt x="3718" y="7436"/>
                </a:cubicBezTo>
                <a:cubicBezTo>
                  <a:pt x="4411" y="7436"/>
                  <a:pt x="4978" y="6900"/>
                  <a:pt x="4947" y="6176"/>
                </a:cubicBezTo>
                <a:cubicBezTo>
                  <a:pt x="4947" y="5640"/>
                  <a:pt x="4600" y="5199"/>
                  <a:pt x="4128" y="5010"/>
                </a:cubicBezTo>
                <a:lnTo>
                  <a:pt x="4128" y="1922"/>
                </a:lnTo>
                <a:close/>
                <a:moveTo>
                  <a:pt x="4947" y="9893"/>
                </a:moveTo>
                <a:lnTo>
                  <a:pt x="4947" y="11815"/>
                </a:lnTo>
                <a:lnTo>
                  <a:pt x="2458" y="11815"/>
                </a:lnTo>
                <a:lnTo>
                  <a:pt x="2458" y="9893"/>
                </a:lnTo>
                <a:close/>
                <a:moveTo>
                  <a:pt x="3592" y="1"/>
                </a:moveTo>
                <a:cubicBezTo>
                  <a:pt x="3529" y="32"/>
                  <a:pt x="3466" y="95"/>
                  <a:pt x="3435" y="127"/>
                </a:cubicBezTo>
                <a:cubicBezTo>
                  <a:pt x="3435" y="127"/>
                  <a:pt x="3435" y="158"/>
                  <a:pt x="3372" y="158"/>
                </a:cubicBezTo>
                <a:lnTo>
                  <a:pt x="3372" y="190"/>
                </a:lnTo>
                <a:lnTo>
                  <a:pt x="64" y="5987"/>
                </a:lnTo>
                <a:cubicBezTo>
                  <a:pt x="1" y="6113"/>
                  <a:pt x="1" y="6270"/>
                  <a:pt x="64" y="6396"/>
                </a:cubicBezTo>
                <a:lnTo>
                  <a:pt x="1670" y="9610"/>
                </a:lnTo>
                <a:lnTo>
                  <a:pt x="1670" y="12288"/>
                </a:lnTo>
                <a:cubicBezTo>
                  <a:pt x="1670" y="12540"/>
                  <a:pt x="1891" y="12729"/>
                  <a:pt x="2080" y="12729"/>
                </a:cubicBezTo>
                <a:lnTo>
                  <a:pt x="5388" y="12729"/>
                </a:lnTo>
                <a:cubicBezTo>
                  <a:pt x="5608" y="12729"/>
                  <a:pt x="5829" y="12540"/>
                  <a:pt x="5829" y="12288"/>
                </a:cubicBezTo>
                <a:lnTo>
                  <a:pt x="5829" y="9610"/>
                </a:lnTo>
                <a:lnTo>
                  <a:pt x="7436" y="6396"/>
                </a:lnTo>
                <a:cubicBezTo>
                  <a:pt x="7467" y="6239"/>
                  <a:pt x="7436" y="6113"/>
                  <a:pt x="7404" y="5987"/>
                </a:cubicBezTo>
                <a:lnTo>
                  <a:pt x="4096" y="190"/>
                </a:lnTo>
                <a:lnTo>
                  <a:pt x="4096" y="158"/>
                </a:lnTo>
                <a:cubicBezTo>
                  <a:pt x="4096" y="158"/>
                  <a:pt x="4096" y="127"/>
                  <a:pt x="4033" y="127"/>
                </a:cubicBezTo>
                <a:cubicBezTo>
                  <a:pt x="4002" y="95"/>
                  <a:pt x="3970" y="32"/>
                  <a:pt x="387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9245;p81">
            <a:extLst>
              <a:ext uri="{FF2B5EF4-FFF2-40B4-BE49-F238E27FC236}">
                <a16:creationId xmlns:a16="http://schemas.microsoft.com/office/drawing/2014/main" id="{8F369FAA-B4C8-DF48-BDD2-735D62501006}"/>
              </a:ext>
            </a:extLst>
          </p:cNvPr>
          <p:cNvSpPr/>
          <p:nvPr/>
        </p:nvSpPr>
        <p:spPr>
          <a:xfrm>
            <a:off x="11072259" y="1548639"/>
            <a:ext cx="899685" cy="1533484"/>
          </a:xfrm>
          <a:custGeom>
            <a:rect l="l" t="t" r="r" b="b"/>
            <a:pathLst>
              <a:path w="7468" h="12729" extrusionOk="0">
                <a:moveTo>
                  <a:pt x="3715" y="5763"/>
                </a:moveTo>
                <a:cubicBezTo>
                  <a:pt x="3853" y="5763"/>
                  <a:pt x="3994" y="5833"/>
                  <a:pt x="4096" y="5955"/>
                </a:cubicBezTo>
                <a:cubicBezTo>
                  <a:pt x="4285" y="6239"/>
                  <a:pt x="4096" y="6585"/>
                  <a:pt x="3718" y="6585"/>
                </a:cubicBezTo>
                <a:cubicBezTo>
                  <a:pt x="3561" y="6585"/>
                  <a:pt x="3466" y="6491"/>
                  <a:pt x="3372" y="6396"/>
                </a:cubicBezTo>
                <a:cubicBezTo>
                  <a:pt x="3246" y="6239"/>
                  <a:pt x="3309" y="5955"/>
                  <a:pt x="3498" y="5829"/>
                </a:cubicBezTo>
                <a:cubicBezTo>
                  <a:pt x="3565" y="5784"/>
                  <a:pt x="3639" y="5763"/>
                  <a:pt x="3715" y="5763"/>
                </a:cubicBezTo>
                <a:close/>
                <a:moveTo>
                  <a:pt x="4128" y="1922"/>
                </a:moveTo>
                <a:lnTo>
                  <a:pt x="6554" y="6176"/>
                </a:lnTo>
                <a:lnTo>
                  <a:pt x="5104" y="9074"/>
                </a:lnTo>
                <a:lnTo>
                  <a:pt x="2300" y="9074"/>
                </a:lnTo>
                <a:cubicBezTo>
                  <a:pt x="1954" y="8349"/>
                  <a:pt x="977" y="6333"/>
                  <a:pt x="851" y="6176"/>
                </a:cubicBezTo>
                <a:lnTo>
                  <a:pt x="3309" y="1922"/>
                </a:lnTo>
                <a:lnTo>
                  <a:pt x="3309" y="5010"/>
                </a:lnTo>
                <a:cubicBezTo>
                  <a:pt x="2836" y="5167"/>
                  <a:pt x="2458" y="5640"/>
                  <a:pt x="2458" y="6176"/>
                </a:cubicBezTo>
                <a:cubicBezTo>
                  <a:pt x="2458" y="6837"/>
                  <a:pt x="3025" y="7436"/>
                  <a:pt x="3718" y="7436"/>
                </a:cubicBezTo>
                <a:cubicBezTo>
                  <a:pt x="4411" y="7436"/>
                  <a:pt x="4978" y="6900"/>
                  <a:pt x="4947" y="6176"/>
                </a:cubicBezTo>
                <a:cubicBezTo>
                  <a:pt x="4947" y="5640"/>
                  <a:pt x="4600" y="5199"/>
                  <a:pt x="4128" y="5010"/>
                </a:cubicBezTo>
                <a:lnTo>
                  <a:pt x="4128" y="1922"/>
                </a:lnTo>
                <a:close/>
                <a:moveTo>
                  <a:pt x="4947" y="9893"/>
                </a:moveTo>
                <a:lnTo>
                  <a:pt x="4947" y="11815"/>
                </a:lnTo>
                <a:lnTo>
                  <a:pt x="2458" y="11815"/>
                </a:lnTo>
                <a:lnTo>
                  <a:pt x="2458" y="9893"/>
                </a:lnTo>
                <a:close/>
                <a:moveTo>
                  <a:pt x="3592" y="1"/>
                </a:moveTo>
                <a:cubicBezTo>
                  <a:pt x="3529" y="32"/>
                  <a:pt x="3466" y="95"/>
                  <a:pt x="3435" y="127"/>
                </a:cubicBezTo>
                <a:cubicBezTo>
                  <a:pt x="3435" y="127"/>
                  <a:pt x="3435" y="158"/>
                  <a:pt x="3372" y="158"/>
                </a:cubicBezTo>
                <a:lnTo>
                  <a:pt x="3372" y="190"/>
                </a:lnTo>
                <a:lnTo>
                  <a:pt x="64" y="5987"/>
                </a:lnTo>
                <a:cubicBezTo>
                  <a:pt x="1" y="6113"/>
                  <a:pt x="1" y="6270"/>
                  <a:pt x="64" y="6396"/>
                </a:cubicBezTo>
                <a:lnTo>
                  <a:pt x="1670" y="9610"/>
                </a:lnTo>
                <a:lnTo>
                  <a:pt x="1670" y="12288"/>
                </a:lnTo>
                <a:cubicBezTo>
                  <a:pt x="1670" y="12540"/>
                  <a:pt x="1891" y="12729"/>
                  <a:pt x="2080" y="12729"/>
                </a:cubicBezTo>
                <a:lnTo>
                  <a:pt x="5388" y="12729"/>
                </a:lnTo>
                <a:cubicBezTo>
                  <a:pt x="5608" y="12729"/>
                  <a:pt x="5829" y="12540"/>
                  <a:pt x="5829" y="12288"/>
                </a:cubicBezTo>
                <a:lnTo>
                  <a:pt x="5829" y="9610"/>
                </a:lnTo>
                <a:lnTo>
                  <a:pt x="7436" y="6396"/>
                </a:lnTo>
                <a:cubicBezTo>
                  <a:pt x="7467" y="6239"/>
                  <a:pt x="7436" y="6113"/>
                  <a:pt x="7404" y="5987"/>
                </a:cubicBezTo>
                <a:lnTo>
                  <a:pt x="4096" y="190"/>
                </a:lnTo>
                <a:lnTo>
                  <a:pt x="4096" y="158"/>
                </a:lnTo>
                <a:cubicBezTo>
                  <a:pt x="4096" y="158"/>
                  <a:pt x="4096" y="127"/>
                  <a:pt x="4033" y="127"/>
                </a:cubicBezTo>
                <a:cubicBezTo>
                  <a:pt x="4002" y="95"/>
                  <a:pt x="3970" y="32"/>
                  <a:pt x="387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62A118-4682-BD41-860F-113C80D9E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892" y="382274"/>
            <a:ext cx="1070243" cy="794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657D9E-823F-EE4F-BFD5-6F89637D9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588" y="463431"/>
            <a:ext cx="2038320" cy="6568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A98485-C341-49FC-88E1-1E2ADBC98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82" y="3172359"/>
            <a:ext cx="2473201" cy="3499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B3771D-39DD-4D68-85F8-CE6FBB11C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4340" y="87239"/>
            <a:ext cx="1687983" cy="138858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BFB5C92-9DA0-4EB5-9AA0-5FAD4B12241F}"/>
              </a:ext>
            </a:extLst>
          </p:cNvPr>
          <p:cNvSpPr/>
          <p:nvPr/>
        </p:nvSpPr>
        <p:spPr>
          <a:xfrm>
            <a:off x="2323805" y="3172359"/>
            <a:ext cx="67969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>
                <a:solidFill>
                  <a:srgbClr val="F76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              </a:t>
            </a:r>
            <a:r>
              <a:rPr lang="ru-RU" sz="2800" b="1">
                <a:solidFill>
                  <a:srgbClr val="F76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ПАТРИОТИЗМ – ИМЯ СОБСТВЕННОЕ</a:t>
            </a:r>
          </a:p>
          <a:p>
            <a:pPr lvl="0" algn="ctr"/>
            <a:r>
              <a:rPr lang="ru-RU" sz="2000" b="1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Распространение опыта через СМИ, </a:t>
            </a:r>
          </a:p>
          <a:p>
            <a:pPr lvl="0" algn="ctr"/>
            <a:r>
              <a:rPr lang="ru-RU" sz="2000" b="1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интернет - ресурсы, участие в конкурсах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223394A-A4D9-40DD-B067-9CF365BDB3BC}"/>
              </a:ext>
            </a:extLst>
          </p:cNvPr>
          <p:cNvSpPr/>
          <p:nvPr/>
        </p:nvSpPr>
        <p:spPr>
          <a:xfrm>
            <a:off x="4035326" y="3954704"/>
            <a:ext cx="5243296" cy="3734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endParaRPr lang="ru-RU" sz="1400" b="1"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Жукова Татьяна Васильевна</a:t>
            </a:r>
          </a:p>
          <a:p>
            <a:pPr>
              <a:spcAft>
                <a:spcPts val="800"/>
              </a:spcAft>
            </a:pPr>
            <a:r>
              <a:rPr lang="ru-RU" sz="1400" b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Пылева Наталья Алексеевна</a:t>
            </a:r>
          </a:p>
          <a:p>
            <a:pPr>
              <a:spcAft>
                <a:spcPts val="800"/>
              </a:spcAft>
            </a:pPr>
            <a:r>
              <a:rPr lang="ru-RU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Зайцева Галина Васильевна</a:t>
            </a:r>
          </a:p>
          <a:p>
            <a:pPr>
              <a:spcAft>
                <a:spcPts val="800"/>
              </a:spcAft>
            </a:pPr>
            <a:r>
              <a:rPr lang="ru-RU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Зайцева Юлия Юрьевна</a:t>
            </a:r>
          </a:p>
          <a:p>
            <a:pPr>
              <a:spcAft>
                <a:spcPts val="800"/>
              </a:spcAft>
            </a:pPr>
            <a:r>
              <a:rPr lang="ru-RU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МКДОУ №14, +7(48741)58255</a:t>
            </a:r>
            <a:r>
              <a:rPr lang="en-US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4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400">
                <a:solidFill>
                  <a:srgbClr val="533A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mkdou14.efremov@tularegion.org</a:t>
            </a:r>
            <a:endParaRPr lang="ru-RU" sz="1400">
              <a:solidFill>
                <a:srgbClr val="533A86"/>
              </a:solidFill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 lvl="0"/>
            <a:r>
              <a:rPr lang="en-US" sz="1400">
                <a:solidFill>
                  <a:srgbClr val="533A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https://vk.com/club204574257</a:t>
            </a:r>
            <a:br>
              <a:rPr lang="ru-RU" sz="1400">
                <a:solidFill>
                  <a:srgbClr val="533A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400">
                <a:solidFill>
                  <a:srgbClr val="533A86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https://ds14-efremov-r71.gosweb.gosuslugi.ru/svedeniya-ob-obrazovatelnoy-organizatsii/obrazovanie</a:t>
            </a:r>
            <a:endParaRPr lang="ru-RU" sz="1400">
              <a:solidFill>
                <a:srgbClr val="533A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ru-RU" sz="1333">
              <a:solidFill>
                <a:srgbClr val="33404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ru-RU" sz="1333">
              <a:solidFill>
                <a:srgbClr val="33404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800"/>
              </a:spcAft>
            </a:pPr>
            <a:endParaRPr lang="ru-RU" sz="1600">
              <a:solidFill>
                <a:srgbClr val="334047"/>
              </a:solidFill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239B2E2-C0F8-41B3-9F7A-E9BE4EFCA0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177" y="3304343"/>
            <a:ext cx="2473201" cy="3297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995368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91EFC52-429E-EE43-AFBB-B6FAF6592F55}"/>
              </a:ext>
            </a:extLst>
          </p:cNvPr>
          <p:cNvSpPr/>
          <p:nvPr/>
        </p:nvSpPr>
        <p:spPr>
          <a:xfrm>
            <a:off x="303589" y="1354857"/>
            <a:ext cx="3119465" cy="2228815"/>
          </a:xfrm>
          <a:prstGeom prst="roundRect">
            <a:avLst/>
          </a:prstGeom>
          <a:gradFill>
            <a:gsLst>
              <a:gs pos="21000">
                <a:srgbClr val="FFC000"/>
              </a:gs>
              <a:gs pos="100000">
                <a:srgbClr val="F76533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A8C74E1-5F53-D943-9C5A-2C2C7AB40A02}"/>
              </a:ext>
            </a:extLst>
          </p:cNvPr>
          <p:cNvSpPr/>
          <p:nvPr/>
        </p:nvSpPr>
        <p:spPr>
          <a:xfrm>
            <a:off x="3791950" y="469348"/>
            <a:ext cx="5097792" cy="2637696"/>
          </a:xfrm>
          <a:prstGeom prst="roundRect">
            <a:avLst/>
          </a:prstGeom>
          <a:gradFill flip="none" rotWithShape="1">
            <a:gsLst>
              <a:gs pos="10000">
                <a:srgbClr val="FFFF00"/>
              </a:gs>
              <a:gs pos="100000">
                <a:srgbClr val="0DBA0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/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аправления анализа воспитательного процесса:</a:t>
            </a:r>
            <a:endParaRPr lang="ru-RU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>
                <a:solidFill>
                  <a:srgbClr val="1A1A1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>
                <a:solidFill>
                  <a:srgbClr val="1A1A1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инамика личностного развития детей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>
                <a:solidFill>
                  <a:srgbClr val="1A1A1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>
                <a:solidFill>
                  <a:srgbClr val="1A1A1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риобретение воспитанником знаний и социального опыта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>
                <a:solidFill>
                  <a:srgbClr val="1A1A1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Эмоциональное состояние детей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Детско-взрослое взаимодействие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301A9CE-B0E1-1D4D-8F1A-87614011AD56}"/>
              </a:ext>
            </a:extLst>
          </p:cNvPr>
          <p:cNvSpPr/>
          <p:nvPr/>
        </p:nvSpPr>
        <p:spPr>
          <a:xfrm>
            <a:off x="375920" y="4102489"/>
            <a:ext cx="7508239" cy="2362246"/>
          </a:xfrm>
          <a:prstGeom prst="roundRect">
            <a:avLst/>
          </a:prstGeom>
          <a:gradFill flip="none" rotWithShape="1">
            <a:gsLst>
              <a:gs pos="1000">
                <a:srgbClr val="92D050"/>
              </a:gs>
              <a:gs pos="62000">
                <a:srgbClr val="3BBDAF"/>
              </a:gs>
              <a:gs pos="100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FFB1F39B-9A97-614C-BEF1-89D8FF1BEC03}"/>
              </a:ext>
            </a:extLst>
          </p:cNvPr>
          <p:cNvSpPr txBox="1"/>
          <p:nvPr/>
        </p:nvSpPr>
        <p:spPr>
          <a:xfrm>
            <a:off x="456078" y="1236333"/>
            <a:ext cx="2940600" cy="1921039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ru-RU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 </a:t>
            </a:r>
          </a:p>
          <a:p>
            <a:pPr algn="ctr">
              <a:lnSpc>
                <a:spcPct val="100000"/>
              </a:lnSpc>
            </a:pPr>
            <a:endParaRPr lang="ru-RU" sz="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r>
              <a:rPr lang="ru-RU" sz="2000" b="1"/>
              <a:t>Развитие личностного потенциала гражданина </a:t>
            </a:r>
          </a:p>
          <a:p>
            <a:pPr algn="ctr">
              <a:lnSpc>
                <a:spcPct val="100000"/>
              </a:lnSpc>
            </a:pPr>
            <a:r>
              <a:rPr lang="ru-RU" sz="2000" b="1"/>
              <a:t>и патриота России</a:t>
            </a:r>
            <a:endParaRPr lang="ru-RU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CCAB5D96-4CE9-9648-8F57-C66F1287D334}"/>
              </a:ext>
            </a:extLst>
          </p:cNvPr>
          <p:cNvSpPr txBox="1"/>
          <p:nvPr/>
        </p:nvSpPr>
        <p:spPr>
          <a:xfrm>
            <a:off x="528320" y="4217582"/>
            <a:ext cx="7214411" cy="1968589"/>
          </a:xfrm>
          <a:prstGeom prst="rect">
            <a:avLst/>
          </a:prstGeom>
          <a:noFill/>
        </p:spPr>
        <p:txBody>
          <a:bodyPr vert="horz" wrap="square" lIns="0" tIns="12700" rIns="0" bIns="0" rtlCol="0">
            <a:noAutofit/>
          </a:bodyPr>
          <a:lstStyle/>
          <a:p>
            <a:pPr marL="0" indent="0" algn="ctr"/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Состояние совместной деятельности детей </a:t>
            </a:r>
          </a:p>
          <a:p>
            <a:pPr marL="0" indent="0" algn="ctr"/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 взрослых. Методы анализа:</a:t>
            </a:r>
            <a:endParaRPr lang="ru-RU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>
                <a:solidFill>
                  <a:srgbClr val="1A1A1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Итогом самоанализа является перечень выявленных проблем в области патриотического воспитания детей</a:t>
            </a:r>
            <a:endParaRPr lang="ru-RU" sz="2400" b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oogle Shape;665;p74">
            <a:extLst>
              <a:ext uri="{FF2B5EF4-FFF2-40B4-BE49-F238E27FC236}">
                <a16:creationId xmlns:a16="http://schemas.microsoft.com/office/drawing/2014/main" id="{A04074AD-12C1-4982-B601-7B36135CF965}"/>
              </a:ext>
            </a:extLst>
          </p:cNvPr>
          <p:cNvGrpSpPr/>
          <p:nvPr/>
        </p:nvGrpSpPr>
        <p:grpSpPr>
          <a:xfrm>
            <a:off x="3309243" y="3029185"/>
            <a:ext cx="1131016" cy="1060879"/>
            <a:chOff x="4820425" y="1329900"/>
            <a:chExt cx="70175" cy="70350"/>
          </a:xfrm>
          <a:solidFill>
            <a:srgbClr val="0DBA09"/>
          </a:solidFill>
        </p:grpSpPr>
        <p:sp>
          <p:nvSpPr>
            <p:cNvPr id="17" name="Google Shape;666;p74">
              <a:extLst>
                <a:ext uri="{FF2B5EF4-FFF2-40B4-BE49-F238E27FC236}">
                  <a16:creationId xmlns:a16="http://schemas.microsoft.com/office/drawing/2014/main" id="{501B4B01-52BB-41A6-8D97-A7E103B33674}"/>
                </a:ext>
              </a:extLst>
            </p:cNvPr>
            <p:cNvSpPr/>
            <p:nvPr/>
          </p:nvSpPr>
          <p:spPr>
            <a:xfrm>
              <a:off x="4862975" y="1335475"/>
              <a:ext cx="27625" cy="34650"/>
            </a:xfrm>
            <a:custGeom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667;p74">
              <a:extLst>
                <a:ext uri="{FF2B5EF4-FFF2-40B4-BE49-F238E27FC236}">
                  <a16:creationId xmlns:a16="http://schemas.microsoft.com/office/drawing/2014/main" id="{C1A48764-6D3C-4CBA-AF71-23D60B558B6D}"/>
                </a:ext>
              </a:extLst>
            </p:cNvPr>
            <p:cNvSpPr/>
            <p:nvPr/>
          </p:nvSpPr>
          <p:spPr>
            <a:xfrm>
              <a:off x="4820425" y="1360000"/>
              <a:ext cx="27625" cy="34650"/>
            </a:xfrm>
            <a:custGeom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668;p74">
              <a:extLst>
                <a:ext uri="{FF2B5EF4-FFF2-40B4-BE49-F238E27FC236}">
                  <a16:creationId xmlns:a16="http://schemas.microsoft.com/office/drawing/2014/main" id="{4C69C0C5-E804-4451-9393-E247392BB19C}"/>
                </a:ext>
              </a:extLst>
            </p:cNvPr>
            <p:cNvSpPr/>
            <p:nvPr/>
          </p:nvSpPr>
          <p:spPr>
            <a:xfrm>
              <a:off x="4850375" y="1372800"/>
              <a:ext cx="34625" cy="27450"/>
            </a:xfrm>
            <a:custGeom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669;p74">
              <a:extLst>
                <a:ext uri="{FF2B5EF4-FFF2-40B4-BE49-F238E27FC236}">
                  <a16:creationId xmlns:a16="http://schemas.microsoft.com/office/drawing/2014/main" id="{4E94A23A-10BC-41B3-9608-36388E6E3E6C}"/>
                </a:ext>
              </a:extLst>
            </p:cNvPr>
            <p:cNvSpPr/>
            <p:nvPr/>
          </p:nvSpPr>
          <p:spPr>
            <a:xfrm>
              <a:off x="4825850" y="1329900"/>
              <a:ext cx="34625" cy="27975"/>
            </a:xfrm>
            <a:custGeom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" name="Google Shape;9175;p81">
            <a:extLst>
              <a:ext uri="{FF2B5EF4-FFF2-40B4-BE49-F238E27FC236}">
                <a16:creationId xmlns:a16="http://schemas.microsoft.com/office/drawing/2014/main" id="{16542757-C24B-42FE-97C9-B599AE4F9EDC}"/>
              </a:ext>
            </a:extLst>
          </p:cNvPr>
          <p:cNvSpPr/>
          <p:nvPr/>
        </p:nvSpPr>
        <p:spPr>
          <a:xfrm rot="3054842">
            <a:off x="7006134" y="5726502"/>
            <a:ext cx="497353" cy="497923"/>
          </a:xfrm>
          <a:custGeom>
            <a:rect l="l" t="t" r="r" b="b"/>
            <a:pathLst>
              <a:path w="12791" h="12687" extrusionOk="0">
                <a:moveTo>
                  <a:pt x="2986" y="7684"/>
                </a:moveTo>
                <a:cubicBezTo>
                  <a:pt x="4110" y="7684"/>
                  <a:pt x="5072" y="8568"/>
                  <a:pt x="5072" y="9751"/>
                </a:cubicBezTo>
                <a:cubicBezTo>
                  <a:pt x="5072" y="10727"/>
                  <a:pt x="4474" y="11484"/>
                  <a:pt x="3623" y="11736"/>
                </a:cubicBezTo>
                <a:cubicBezTo>
                  <a:pt x="3405" y="11810"/>
                  <a:pt x="3185" y="11846"/>
                  <a:pt x="2971" y="11846"/>
                </a:cubicBezTo>
                <a:cubicBezTo>
                  <a:pt x="2101" y="11846"/>
                  <a:pt x="1311" y="11265"/>
                  <a:pt x="1008" y="10381"/>
                </a:cubicBezTo>
                <a:cubicBezTo>
                  <a:pt x="662" y="9278"/>
                  <a:pt x="1292" y="8113"/>
                  <a:pt x="2394" y="7766"/>
                </a:cubicBezTo>
                <a:cubicBezTo>
                  <a:pt x="2594" y="7710"/>
                  <a:pt x="2792" y="7684"/>
                  <a:pt x="2986" y="7684"/>
                </a:cubicBezTo>
                <a:close/>
                <a:moveTo>
                  <a:pt x="9886" y="7696"/>
                </a:moveTo>
                <a:cubicBezTo>
                  <a:pt x="10161" y="7696"/>
                  <a:pt x="10441" y="7749"/>
                  <a:pt x="10712" y="7861"/>
                </a:cubicBezTo>
                <a:cubicBezTo>
                  <a:pt x="11468" y="8176"/>
                  <a:pt x="11972" y="8869"/>
                  <a:pt x="11972" y="9751"/>
                </a:cubicBezTo>
                <a:cubicBezTo>
                  <a:pt x="11972" y="10696"/>
                  <a:pt x="11373" y="11484"/>
                  <a:pt x="10523" y="11736"/>
                </a:cubicBezTo>
                <a:cubicBezTo>
                  <a:pt x="10305" y="11810"/>
                  <a:pt x="10085" y="11846"/>
                  <a:pt x="9870" y="11846"/>
                </a:cubicBezTo>
                <a:cubicBezTo>
                  <a:pt x="9001" y="11846"/>
                  <a:pt x="8211" y="11265"/>
                  <a:pt x="7908" y="10381"/>
                </a:cubicBezTo>
                <a:cubicBezTo>
                  <a:pt x="7750" y="9940"/>
                  <a:pt x="7782" y="9436"/>
                  <a:pt x="8002" y="8963"/>
                </a:cubicBezTo>
                <a:cubicBezTo>
                  <a:pt x="8309" y="8162"/>
                  <a:pt x="9073" y="7696"/>
                  <a:pt x="9886" y="7696"/>
                </a:cubicBezTo>
                <a:close/>
                <a:moveTo>
                  <a:pt x="2151" y="1"/>
                </a:moveTo>
                <a:cubicBezTo>
                  <a:pt x="1058" y="1"/>
                  <a:pt x="63" y="900"/>
                  <a:pt x="63" y="2064"/>
                </a:cubicBezTo>
                <a:lnTo>
                  <a:pt x="63" y="9593"/>
                </a:lnTo>
                <a:cubicBezTo>
                  <a:pt x="0" y="10633"/>
                  <a:pt x="504" y="11578"/>
                  <a:pt x="1323" y="12177"/>
                </a:cubicBezTo>
                <a:cubicBezTo>
                  <a:pt x="1822" y="12521"/>
                  <a:pt x="2387" y="12686"/>
                  <a:pt x="2947" y="12686"/>
                </a:cubicBezTo>
                <a:cubicBezTo>
                  <a:pt x="3874" y="12686"/>
                  <a:pt x="4786" y="12233"/>
                  <a:pt x="5356" y="11389"/>
                </a:cubicBezTo>
                <a:cubicBezTo>
                  <a:pt x="5671" y="10916"/>
                  <a:pt x="5860" y="10381"/>
                  <a:pt x="5860" y="9782"/>
                </a:cubicBezTo>
                <a:cubicBezTo>
                  <a:pt x="5860" y="9625"/>
                  <a:pt x="6018" y="9467"/>
                  <a:pt x="6207" y="9373"/>
                </a:cubicBezTo>
                <a:cubicBezTo>
                  <a:pt x="6270" y="9357"/>
                  <a:pt x="6340" y="9349"/>
                  <a:pt x="6411" y="9349"/>
                </a:cubicBezTo>
                <a:cubicBezTo>
                  <a:pt x="6482" y="9349"/>
                  <a:pt x="6553" y="9357"/>
                  <a:pt x="6616" y="9373"/>
                </a:cubicBezTo>
                <a:cubicBezTo>
                  <a:pt x="6805" y="9467"/>
                  <a:pt x="6963" y="9625"/>
                  <a:pt x="6963" y="9782"/>
                </a:cubicBezTo>
                <a:cubicBezTo>
                  <a:pt x="6963" y="10759"/>
                  <a:pt x="7467" y="11641"/>
                  <a:pt x="8223" y="12177"/>
                </a:cubicBezTo>
                <a:cubicBezTo>
                  <a:pt x="8709" y="12521"/>
                  <a:pt x="9272" y="12686"/>
                  <a:pt x="9833" y="12686"/>
                </a:cubicBezTo>
                <a:cubicBezTo>
                  <a:pt x="10762" y="12686"/>
                  <a:pt x="11686" y="12233"/>
                  <a:pt x="12256" y="11389"/>
                </a:cubicBezTo>
                <a:cubicBezTo>
                  <a:pt x="12602" y="10885"/>
                  <a:pt x="12791" y="10223"/>
                  <a:pt x="12728" y="9530"/>
                </a:cubicBezTo>
                <a:cubicBezTo>
                  <a:pt x="12791" y="9467"/>
                  <a:pt x="12791" y="9971"/>
                  <a:pt x="12791" y="2064"/>
                </a:cubicBezTo>
                <a:cubicBezTo>
                  <a:pt x="12791" y="1780"/>
                  <a:pt x="12760" y="1497"/>
                  <a:pt x="12634" y="1276"/>
                </a:cubicBezTo>
                <a:cubicBezTo>
                  <a:pt x="12310" y="458"/>
                  <a:pt x="11539" y="8"/>
                  <a:pt x="10750" y="8"/>
                </a:cubicBezTo>
                <a:cubicBezTo>
                  <a:pt x="10232" y="8"/>
                  <a:pt x="9706" y="202"/>
                  <a:pt x="9294" y="614"/>
                </a:cubicBezTo>
                <a:cubicBezTo>
                  <a:pt x="9137" y="772"/>
                  <a:pt x="9137" y="1024"/>
                  <a:pt x="9294" y="1182"/>
                </a:cubicBezTo>
                <a:cubicBezTo>
                  <a:pt x="9373" y="1260"/>
                  <a:pt x="9483" y="1300"/>
                  <a:pt x="9593" y="1300"/>
                </a:cubicBezTo>
                <a:cubicBezTo>
                  <a:pt x="9704" y="1300"/>
                  <a:pt x="9814" y="1260"/>
                  <a:pt x="9893" y="1182"/>
                </a:cubicBezTo>
                <a:cubicBezTo>
                  <a:pt x="10140" y="935"/>
                  <a:pt x="10448" y="819"/>
                  <a:pt x="10752" y="819"/>
                </a:cubicBezTo>
                <a:cubicBezTo>
                  <a:pt x="11263" y="819"/>
                  <a:pt x="11763" y="1144"/>
                  <a:pt x="11940" y="1717"/>
                </a:cubicBezTo>
                <a:cubicBezTo>
                  <a:pt x="11972" y="1812"/>
                  <a:pt x="11972" y="1938"/>
                  <a:pt x="11972" y="2064"/>
                </a:cubicBezTo>
                <a:lnTo>
                  <a:pt x="11972" y="7766"/>
                </a:lnTo>
                <a:cubicBezTo>
                  <a:pt x="11389" y="7183"/>
                  <a:pt x="10644" y="6907"/>
                  <a:pt x="9909" y="6907"/>
                </a:cubicBezTo>
                <a:cubicBezTo>
                  <a:pt x="8779" y="6907"/>
                  <a:pt x="7673" y="7559"/>
                  <a:pt x="7215" y="8743"/>
                </a:cubicBezTo>
                <a:cubicBezTo>
                  <a:pt x="6994" y="8617"/>
                  <a:pt x="6750" y="8554"/>
                  <a:pt x="6494" y="8554"/>
                </a:cubicBezTo>
                <a:cubicBezTo>
                  <a:pt x="6238" y="8554"/>
                  <a:pt x="5970" y="8617"/>
                  <a:pt x="5702" y="8743"/>
                </a:cubicBezTo>
                <a:cubicBezTo>
                  <a:pt x="5513" y="8207"/>
                  <a:pt x="5135" y="7735"/>
                  <a:pt x="4600" y="7388"/>
                </a:cubicBezTo>
                <a:cubicBezTo>
                  <a:pt x="4117" y="7053"/>
                  <a:pt x="3560" y="6889"/>
                  <a:pt x="3001" y="6889"/>
                </a:cubicBezTo>
                <a:cubicBezTo>
                  <a:pt x="2248" y="6889"/>
                  <a:pt x="1493" y="7187"/>
                  <a:pt x="914" y="7766"/>
                </a:cubicBezTo>
                <a:lnTo>
                  <a:pt x="914" y="2064"/>
                </a:lnTo>
                <a:cubicBezTo>
                  <a:pt x="914" y="1340"/>
                  <a:pt x="1486" y="814"/>
                  <a:pt x="2132" y="814"/>
                </a:cubicBezTo>
                <a:cubicBezTo>
                  <a:pt x="2301" y="814"/>
                  <a:pt x="2476" y="851"/>
                  <a:pt x="2646" y="929"/>
                </a:cubicBezTo>
                <a:cubicBezTo>
                  <a:pt x="2804" y="992"/>
                  <a:pt x="2899" y="1087"/>
                  <a:pt x="3025" y="1182"/>
                </a:cubicBezTo>
                <a:cubicBezTo>
                  <a:pt x="3103" y="1260"/>
                  <a:pt x="3214" y="1300"/>
                  <a:pt x="3324" y="1300"/>
                </a:cubicBezTo>
                <a:cubicBezTo>
                  <a:pt x="3434" y="1300"/>
                  <a:pt x="3544" y="1260"/>
                  <a:pt x="3623" y="1182"/>
                </a:cubicBezTo>
                <a:cubicBezTo>
                  <a:pt x="3781" y="1024"/>
                  <a:pt x="3781" y="772"/>
                  <a:pt x="3623" y="614"/>
                </a:cubicBezTo>
                <a:cubicBezTo>
                  <a:pt x="3434" y="394"/>
                  <a:pt x="3214" y="236"/>
                  <a:pt x="2962" y="173"/>
                </a:cubicBezTo>
                <a:cubicBezTo>
                  <a:pt x="2694" y="55"/>
                  <a:pt x="2420" y="1"/>
                  <a:pt x="215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bg1"/>
              </a:solidFill>
            </a:endParaRPr>
          </a:p>
        </p:txBody>
      </p:sp>
      <p:sp>
        <p:nvSpPr>
          <p:cNvPr id="27" name="Прямоугольник 44">
            <a:extLst>
              <a:ext uri="{FF2B5EF4-FFF2-40B4-BE49-F238E27FC236}">
                <a16:creationId xmlns:a16="http://schemas.microsoft.com/office/drawing/2014/main" id="{B497ECB8-714E-4265-A643-ABFCD11900B2}"/>
              </a:ext>
            </a:extLst>
          </p:cNvPr>
          <p:cNvSpPr/>
          <p:nvPr/>
        </p:nvSpPr>
        <p:spPr>
          <a:xfrm>
            <a:off x="9586616" y="991313"/>
            <a:ext cx="2232217" cy="880704"/>
          </a:xfrm>
          <a:prstGeom prst="rect">
            <a:avLst/>
          </a:prstGeom>
          <a:gradFill>
            <a:gsLst>
              <a:gs pos="99000">
                <a:srgbClr val="1ED248">
                  <a:alpha val="60000"/>
                </a:srgbClr>
              </a:gs>
              <a:gs pos="0">
                <a:schemeClr val="accent2"/>
              </a:gs>
            </a:gsLst>
            <a:lin ang="12600000" scaled="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 месяца</a:t>
            </a:r>
          </a:p>
        </p:txBody>
      </p:sp>
      <p:sp>
        <p:nvSpPr>
          <p:cNvPr id="29" name="Прямоугольник 49">
            <a:extLst>
              <a:ext uri="{FF2B5EF4-FFF2-40B4-BE49-F238E27FC236}">
                <a16:creationId xmlns:a16="http://schemas.microsoft.com/office/drawing/2014/main" id="{DBB44464-298A-43A9-A2A8-42B17FFD1175}"/>
              </a:ext>
            </a:extLst>
          </p:cNvPr>
          <p:cNvSpPr/>
          <p:nvPr/>
        </p:nvSpPr>
        <p:spPr>
          <a:xfrm>
            <a:off x="9258638" y="2064197"/>
            <a:ext cx="2762726" cy="964988"/>
          </a:xfrm>
          <a:prstGeom prst="rect">
            <a:avLst/>
          </a:prstGeom>
          <a:gradFill>
            <a:gsLst>
              <a:gs pos="0">
                <a:srgbClr val="0DBA09"/>
              </a:gs>
              <a:gs pos="100000">
                <a:srgbClr val="BCED43">
                  <a:alpha val="60000"/>
                </a:srgbClr>
              </a:gs>
            </a:gsLst>
            <a:lin ang="12600000" scaled="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Коллективное творчество</a:t>
            </a:r>
          </a:p>
        </p:txBody>
      </p:sp>
      <p:sp>
        <p:nvSpPr>
          <p:cNvPr id="30" name="Прямоугольник 50">
            <a:extLst>
              <a:ext uri="{FF2B5EF4-FFF2-40B4-BE49-F238E27FC236}">
                <a16:creationId xmlns:a16="http://schemas.microsoft.com/office/drawing/2014/main" id="{6D9DBE77-5FB0-485E-BC03-A15A99A9469C}"/>
              </a:ext>
            </a:extLst>
          </p:cNvPr>
          <p:cNvSpPr/>
          <p:nvPr/>
        </p:nvSpPr>
        <p:spPr>
          <a:xfrm>
            <a:off x="8667854" y="3206913"/>
            <a:ext cx="3030032" cy="552360"/>
          </a:xfrm>
          <a:prstGeom prst="rect">
            <a:avLst/>
          </a:prstGeom>
          <a:gradFill>
            <a:gsLst>
              <a:gs pos="99000">
                <a:srgbClr val="FFC000">
                  <a:alpha val="60000"/>
                </a:srgbClr>
              </a:gs>
              <a:gs pos="0">
                <a:srgbClr val="F76533"/>
              </a:gs>
            </a:gsLst>
            <a:lin ang="12600000" scaled="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Соглашение</a:t>
            </a:r>
            <a:endParaRPr lang="ru-RU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51">
            <a:extLst>
              <a:ext uri="{FF2B5EF4-FFF2-40B4-BE49-F238E27FC236}">
                <a16:creationId xmlns:a16="http://schemas.microsoft.com/office/drawing/2014/main" id="{54197D75-47EE-4788-BF8C-534A84D5C3BF}"/>
              </a:ext>
            </a:extLst>
          </p:cNvPr>
          <p:cNvSpPr/>
          <p:nvPr/>
        </p:nvSpPr>
        <p:spPr>
          <a:xfrm>
            <a:off x="8667854" y="4018666"/>
            <a:ext cx="3353510" cy="925989"/>
          </a:xfrm>
          <a:prstGeom prst="rect">
            <a:avLst/>
          </a:prstGeom>
          <a:gradFill>
            <a:gsLst>
              <a:gs pos="100000">
                <a:srgbClr val="92D050">
                  <a:alpha val="60000"/>
                </a:srgbClr>
              </a:gs>
              <a:gs pos="0">
                <a:schemeClr val="accent4"/>
              </a:gs>
            </a:gsLst>
            <a:lin ang="12600000" scaled="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Развивающий диалог</a:t>
            </a:r>
          </a:p>
        </p:txBody>
      </p:sp>
      <p:sp>
        <p:nvSpPr>
          <p:cNvPr id="32" name="Прямоугольник 61">
            <a:extLst>
              <a:ext uri="{FF2B5EF4-FFF2-40B4-BE49-F238E27FC236}">
                <a16:creationId xmlns:a16="http://schemas.microsoft.com/office/drawing/2014/main" id="{E2A97217-F559-40CC-88A1-A3FB716F4E9B}"/>
              </a:ext>
            </a:extLst>
          </p:cNvPr>
          <p:cNvSpPr/>
          <p:nvPr/>
        </p:nvSpPr>
        <p:spPr>
          <a:xfrm>
            <a:off x="8111936" y="5016053"/>
            <a:ext cx="3811511" cy="999465"/>
          </a:xfrm>
          <a:prstGeom prst="rect">
            <a:avLst/>
          </a:prstGeom>
          <a:gradFill>
            <a:gsLst>
              <a:gs pos="0">
                <a:schemeClr val="accent3"/>
              </a:gs>
              <a:gs pos="99000">
                <a:srgbClr val="FFFF00">
                  <a:alpha val="60000"/>
                </a:srgbClr>
              </a:gs>
            </a:gsLst>
            <a:lin ang="12600000" scaled="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наблюдение</a:t>
            </a:r>
          </a:p>
        </p:txBody>
      </p:sp>
      <p:sp>
        <p:nvSpPr>
          <p:cNvPr id="37" name="Google Shape;861;p74">
            <a:extLst>
              <a:ext uri="{FF2B5EF4-FFF2-40B4-BE49-F238E27FC236}">
                <a16:creationId xmlns:a16="http://schemas.microsoft.com/office/drawing/2014/main" id="{B124739A-E518-46EF-B3B5-DD5887676FAE}"/>
              </a:ext>
            </a:extLst>
          </p:cNvPr>
          <p:cNvSpPr/>
          <p:nvPr/>
        </p:nvSpPr>
        <p:spPr>
          <a:xfrm rot="2114560">
            <a:off x="7947273" y="4371712"/>
            <a:ext cx="628870" cy="298030"/>
          </a:xfrm>
          <a:custGeom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0DBA09"/>
          </a:solidFill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highlight>
                <a:srgbClr val="FFFF00"/>
              </a:highlight>
            </a:endParaRPr>
          </a:p>
        </p:txBody>
      </p:sp>
      <p:sp>
        <p:nvSpPr>
          <p:cNvPr id="38" name="Google Shape;861;p74">
            <a:extLst>
              <a:ext uri="{FF2B5EF4-FFF2-40B4-BE49-F238E27FC236}">
                <a16:creationId xmlns:a16="http://schemas.microsoft.com/office/drawing/2014/main" id="{D5D5F9C3-CF30-4130-8E15-102A3FE6F55D}"/>
              </a:ext>
            </a:extLst>
          </p:cNvPr>
          <p:cNvSpPr/>
          <p:nvPr/>
        </p:nvSpPr>
        <p:spPr>
          <a:xfrm rot="19326352">
            <a:off x="7776969" y="3486762"/>
            <a:ext cx="628870" cy="298030"/>
          </a:xfrm>
          <a:custGeom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0DBA09"/>
          </a:solidFill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9348278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91EFC52-429E-EE43-AFBB-B6FAF6592F55}"/>
              </a:ext>
            </a:extLst>
          </p:cNvPr>
          <p:cNvSpPr/>
          <p:nvPr/>
        </p:nvSpPr>
        <p:spPr>
          <a:xfrm>
            <a:off x="4208741" y="935707"/>
            <a:ext cx="3030032" cy="2015863"/>
          </a:xfrm>
          <a:prstGeom prst="roundRect">
            <a:avLst/>
          </a:prstGeom>
          <a:gradFill>
            <a:gsLst>
              <a:gs pos="21000">
                <a:srgbClr val="FFC000"/>
              </a:gs>
              <a:gs pos="100000">
                <a:srgbClr val="F76533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Прямоугольник 44">
            <a:extLst>
              <a:ext uri="{FF2B5EF4-FFF2-40B4-BE49-F238E27FC236}">
                <a16:creationId xmlns:a16="http://schemas.microsoft.com/office/drawing/2014/main" id="{0B439E0B-16F4-684C-B505-631A5DABCF6E}"/>
              </a:ext>
            </a:extLst>
          </p:cNvPr>
          <p:cNvSpPr/>
          <p:nvPr/>
        </p:nvSpPr>
        <p:spPr>
          <a:xfrm>
            <a:off x="1134753" y="1465780"/>
            <a:ext cx="1928040" cy="561659"/>
          </a:xfrm>
          <a:prstGeom prst="rect">
            <a:avLst/>
          </a:prstGeom>
          <a:gradFill>
            <a:gsLst>
              <a:gs pos="99000">
                <a:srgbClr val="1ED248">
                  <a:alpha val="60000"/>
                </a:srgbClr>
              </a:gs>
              <a:gs pos="0">
                <a:schemeClr val="accent2"/>
              </a:gs>
            </a:gsLst>
            <a:lin ang="12600000" scaled="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Человек</a:t>
            </a:r>
            <a:endParaRPr lang="ru-RU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49">
            <a:extLst>
              <a:ext uri="{FF2B5EF4-FFF2-40B4-BE49-F238E27FC236}">
                <a16:creationId xmlns:a16="http://schemas.microsoft.com/office/drawing/2014/main" id="{25CBD03E-9810-C54B-AC39-298B8EC513BC}"/>
              </a:ext>
            </a:extLst>
          </p:cNvPr>
          <p:cNvSpPr/>
          <p:nvPr/>
        </p:nvSpPr>
        <p:spPr>
          <a:xfrm>
            <a:off x="501975" y="2193233"/>
            <a:ext cx="2560817" cy="540383"/>
          </a:xfrm>
          <a:prstGeom prst="rect">
            <a:avLst/>
          </a:prstGeom>
          <a:gradFill>
            <a:gsLst>
              <a:gs pos="0">
                <a:srgbClr val="0DBA09"/>
              </a:gs>
              <a:gs pos="100000">
                <a:srgbClr val="BCED43">
                  <a:alpha val="60000"/>
                </a:srgbClr>
              </a:gs>
            </a:gsLst>
            <a:lin ang="12600000" scaled="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Семья</a:t>
            </a:r>
            <a:endParaRPr lang="ru-RU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0">
            <a:extLst>
              <a:ext uri="{FF2B5EF4-FFF2-40B4-BE49-F238E27FC236}">
                <a16:creationId xmlns:a16="http://schemas.microsoft.com/office/drawing/2014/main" id="{A7D46358-10FC-4041-8EB9-E9FAE5447002}"/>
              </a:ext>
            </a:extLst>
          </p:cNvPr>
          <p:cNvSpPr/>
          <p:nvPr/>
        </p:nvSpPr>
        <p:spPr>
          <a:xfrm>
            <a:off x="1448286" y="2849604"/>
            <a:ext cx="1963747" cy="552360"/>
          </a:xfrm>
          <a:prstGeom prst="rect">
            <a:avLst/>
          </a:prstGeom>
          <a:gradFill>
            <a:gsLst>
              <a:gs pos="99000">
                <a:srgbClr val="FFC000">
                  <a:alpha val="60000"/>
                </a:srgbClr>
              </a:gs>
              <a:gs pos="0">
                <a:srgbClr val="F76533"/>
              </a:gs>
            </a:gsLst>
            <a:lin ang="12600000" scaled="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Отечество</a:t>
            </a:r>
            <a:endParaRPr lang="ru-RU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51">
            <a:extLst>
              <a:ext uri="{FF2B5EF4-FFF2-40B4-BE49-F238E27FC236}">
                <a16:creationId xmlns:a16="http://schemas.microsoft.com/office/drawing/2014/main" id="{406429CF-7750-2041-BF34-F33B62668098}"/>
              </a:ext>
            </a:extLst>
          </p:cNvPr>
          <p:cNvSpPr/>
          <p:nvPr/>
        </p:nvSpPr>
        <p:spPr>
          <a:xfrm>
            <a:off x="519953" y="3451814"/>
            <a:ext cx="2052917" cy="546445"/>
          </a:xfrm>
          <a:prstGeom prst="rect">
            <a:avLst/>
          </a:prstGeom>
          <a:gradFill>
            <a:gsLst>
              <a:gs pos="100000">
                <a:srgbClr val="92D050">
                  <a:alpha val="60000"/>
                </a:srgbClr>
              </a:gs>
              <a:gs pos="0">
                <a:schemeClr val="accent4"/>
              </a:gs>
            </a:gsLst>
            <a:lin ang="12600000" scaled="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Мир</a:t>
            </a:r>
            <a:endParaRPr lang="ru-RU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61">
            <a:extLst>
              <a:ext uri="{FF2B5EF4-FFF2-40B4-BE49-F238E27FC236}">
                <a16:creationId xmlns:a16="http://schemas.microsoft.com/office/drawing/2014/main" id="{DEFA3A0F-6A21-C74F-9EAF-C4FCAEC738E4}"/>
              </a:ext>
            </a:extLst>
          </p:cNvPr>
          <p:cNvSpPr/>
          <p:nvPr/>
        </p:nvSpPr>
        <p:spPr>
          <a:xfrm>
            <a:off x="1448287" y="4093268"/>
            <a:ext cx="2146560" cy="561660"/>
          </a:xfrm>
          <a:prstGeom prst="rect">
            <a:avLst/>
          </a:prstGeom>
          <a:gradFill>
            <a:gsLst>
              <a:gs pos="0">
                <a:schemeClr val="accent3"/>
              </a:gs>
              <a:gs pos="99000">
                <a:srgbClr val="FFFF00">
                  <a:alpha val="60000"/>
                </a:srgbClr>
              </a:gs>
            </a:gsLst>
            <a:lin ang="12600000" scaled="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Культура</a:t>
            </a:r>
            <a:endParaRPr lang="ru-RU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62">
            <a:extLst>
              <a:ext uri="{FF2B5EF4-FFF2-40B4-BE49-F238E27FC236}">
                <a16:creationId xmlns:a16="http://schemas.microsoft.com/office/drawing/2014/main" id="{4A92A934-49E5-F540-BE23-51D4E2465543}"/>
              </a:ext>
            </a:extLst>
          </p:cNvPr>
          <p:cNvSpPr/>
          <p:nvPr/>
        </p:nvSpPr>
        <p:spPr>
          <a:xfrm>
            <a:off x="543086" y="4789942"/>
            <a:ext cx="2612490" cy="540383"/>
          </a:xfrm>
          <a:prstGeom prst="rect">
            <a:avLst/>
          </a:prstGeom>
          <a:gradFill>
            <a:gsLst>
              <a:gs pos="99000">
                <a:srgbClr val="86F3FB">
                  <a:alpha val="60000"/>
                </a:srgbClr>
              </a:gs>
              <a:gs pos="0">
                <a:schemeClr val="accent6"/>
              </a:gs>
            </a:gsLst>
            <a:lin ang="12600000" scaled="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Труд</a:t>
            </a:r>
            <a:endParaRPr lang="ru-RU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A8C74E1-5F53-D943-9C5A-2C2C7AB40A02}"/>
              </a:ext>
            </a:extLst>
          </p:cNvPr>
          <p:cNvSpPr/>
          <p:nvPr/>
        </p:nvSpPr>
        <p:spPr>
          <a:xfrm>
            <a:off x="7668382" y="344227"/>
            <a:ext cx="4021643" cy="2444972"/>
          </a:xfrm>
          <a:prstGeom prst="roundRect">
            <a:avLst/>
          </a:prstGeom>
          <a:gradFill flip="none" rotWithShape="1">
            <a:gsLst>
              <a:gs pos="10000">
                <a:srgbClr val="FFFF00"/>
              </a:gs>
              <a:gs pos="100000">
                <a:srgbClr val="0DBA0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Используемые ресурсы:</a:t>
            </a: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>
                <a:solidFill>
                  <a:srgbClr val="1A1A1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Управленческий и педагогический состав </a:t>
            </a:r>
            <a:endParaRPr lang="ru-RU" b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>
                <a:solidFill>
                  <a:srgbClr val="1A1A1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Материально-техническая база по патриотическому воспитанию</a:t>
            </a:r>
            <a:endParaRPr lang="ru-RU" b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>
                <a:solidFill>
                  <a:srgbClr val="1A1A1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проекта</a:t>
            </a:r>
            <a:endParaRPr lang="ru-RU" b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>
                <a:solidFill>
                  <a:srgbClr val="1A1A1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endParaRPr lang="ru-RU" b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301A9CE-B0E1-1D4D-8F1A-87614011AD56}"/>
              </a:ext>
            </a:extLst>
          </p:cNvPr>
          <p:cNvSpPr/>
          <p:nvPr/>
        </p:nvSpPr>
        <p:spPr>
          <a:xfrm>
            <a:off x="4287521" y="3521426"/>
            <a:ext cx="7136810" cy="2362246"/>
          </a:xfrm>
          <a:prstGeom prst="roundRect">
            <a:avLst/>
          </a:prstGeom>
          <a:gradFill flip="none" rotWithShape="1">
            <a:gsLst>
              <a:gs pos="1000">
                <a:srgbClr val="92D050"/>
              </a:gs>
              <a:gs pos="62000">
                <a:srgbClr val="3BBDAF"/>
              </a:gs>
              <a:gs pos="100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FFB1F39B-9A97-614C-BEF1-89D8FF1BEC03}"/>
              </a:ext>
            </a:extLst>
          </p:cNvPr>
          <p:cNvSpPr txBox="1"/>
          <p:nvPr/>
        </p:nvSpPr>
        <p:spPr>
          <a:xfrm>
            <a:off x="4208741" y="1008074"/>
            <a:ext cx="3030032" cy="184153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Ценности</a:t>
            </a: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,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ru-RU" b="1">
                <a:latin typeface="+mn-lt"/>
                <a:ea typeface="Times New Roman" panose="02020603050405020304" pitchFamily="18" charset="0"/>
              </a:rPr>
              <a:t>на которые мы стараемся ориентировать детей </a:t>
            </a:r>
            <a:br>
              <a:rPr lang="ru-RU" b="1">
                <a:latin typeface="+mn-lt"/>
                <a:ea typeface="Times New Roman" panose="02020603050405020304" pitchFamily="18" charset="0"/>
              </a:rPr>
            </a:br>
            <a:r>
              <a:rPr lang="ru-RU" b="1">
                <a:latin typeface="+mn-lt"/>
                <a:ea typeface="Times New Roman" panose="02020603050405020304" pitchFamily="18" charset="0"/>
              </a:rPr>
              <a:t>и родителей</a:t>
            </a:r>
            <a:br>
              <a:rPr lang="ru-RU" sz="200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endParaRPr lang="ru-RU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CCAB5D96-4CE9-9648-8F57-C66F1287D334}"/>
              </a:ext>
            </a:extLst>
          </p:cNvPr>
          <p:cNvSpPr txBox="1"/>
          <p:nvPr/>
        </p:nvSpPr>
        <p:spPr>
          <a:xfrm>
            <a:off x="4439920" y="3636519"/>
            <a:ext cx="6984411" cy="1968589"/>
          </a:xfrm>
          <a:prstGeom prst="rect">
            <a:avLst/>
          </a:prstGeom>
          <a:noFill/>
        </p:spPr>
        <p:txBody>
          <a:bodyPr vert="horz" wrap="square" lIns="0" tIns="12700" rIns="0" bIns="0" rtlCol="0">
            <a:noAutofit/>
          </a:bodyPr>
          <a:lstStyle/>
          <a:p>
            <a:pPr marL="0" indent="0"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эффективной реализации Проекта:</a:t>
            </a: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>
                <a:solidFill>
                  <a:srgbClr val="1A1A1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Понимание и принятие целей и задач всеми участниками проекта</a:t>
            </a:r>
            <a:endParaRPr lang="ru-RU" b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>
                <a:solidFill>
                  <a:srgbClr val="1A1A1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Слаженная работа команды единомышленников</a:t>
            </a:r>
            <a:endParaRPr lang="ru-RU" b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>
                <a:solidFill>
                  <a:srgbClr val="1A1A1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с социальными партнерами</a:t>
            </a:r>
            <a:endParaRPr lang="ru-RU" b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>
                <a:solidFill>
                  <a:srgbClr val="1A1A1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поощрений за участие в мероприятиях</a:t>
            </a:r>
            <a:endParaRPr lang="ru-RU" b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>
                <a:solidFill>
                  <a:srgbClr val="1A1A1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Своевременное освещение мероприятий проекта в СМИ, социальных сетях</a:t>
            </a:r>
            <a:endParaRPr lang="ru-RU" b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861;p74">
            <a:extLst>
              <a:ext uri="{FF2B5EF4-FFF2-40B4-BE49-F238E27FC236}">
                <a16:creationId xmlns:a16="http://schemas.microsoft.com/office/drawing/2014/main" id="{AF1D790A-DC0B-435D-A712-905E05CFBFF2}"/>
              </a:ext>
            </a:extLst>
          </p:cNvPr>
          <p:cNvSpPr/>
          <p:nvPr/>
        </p:nvSpPr>
        <p:spPr>
          <a:xfrm rot="9092732">
            <a:off x="3233249" y="2141801"/>
            <a:ext cx="825078" cy="535236"/>
          </a:xfrm>
          <a:custGeom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0DBA09"/>
          </a:solidFill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highlight>
                <a:srgbClr val="FFFF00"/>
              </a:highlight>
            </a:endParaRPr>
          </a:p>
        </p:txBody>
      </p:sp>
      <p:grpSp>
        <p:nvGrpSpPr>
          <p:cNvPr id="29" name="Google Shape;665;p74">
            <a:extLst>
              <a:ext uri="{FF2B5EF4-FFF2-40B4-BE49-F238E27FC236}">
                <a16:creationId xmlns:a16="http://schemas.microsoft.com/office/drawing/2014/main" id="{B591D25E-0BAB-4AE7-A710-9663A1005028}"/>
              </a:ext>
            </a:extLst>
          </p:cNvPr>
          <p:cNvGrpSpPr/>
          <p:nvPr/>
        </p:nvGrpSpPr>
        <p:grpSpPr>
          <a:xfrm>
            <a:off x="6984446" y="2533924"/>
            <a:ext cx="1131016" cy="1060879"/>
            <a:chOff x="4820425" y="1329900"/>
            <a:chExt cx="70175" cy="70350"/>
          </a:xfrm>
          <a:solidFill>
            <a:srgbClr val="0DBA09"/>
          </a:solidFill>
        </p:grpSpPr>
        <p:sp>
          <p:nvSpPr>
            <p:cNvPr id="30" name="Google Shape;666;p74">
              <a:extLst>
                <a:ext uri="{FF2B5EF4-FFF2-40B4-BE49-F238E27FC236}">
                  <a16:creationId xmlns:a16="http://schemas.microsoft.com/office/drawing/2014/main" id="{93F84E8C-9E7E-429A-A0F1-6CE3A224BD92}"/>
                </a:ext>
              </a:extLst>
            </p:cNvPr>
            <p:cNvSpPr/>
            <p:nvPr/>
          </p:nvSpPr>
          <p:spPr>
            <a:xfrm>
              <a:off x="4862975" y="1335475"/>
              <a:ext cx="27625" cy="34650"/>
            </a:xfrm>
            <a:custGeom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667;p74">
              <a:extLst>
                <a:ext uri="{FF2B5EF4-FFF2-40B4-BE49-F238E27FC236}">
                  <a16:creationId xmlns:a16="http://schemas.microsoft.com/office/drawing/2014/main" id="{28BBFBBD-C9F7-417C-9815-FE8F5FDB8DF1}"/>
                </a:ext>
              </a:extLst>
            </p:cNvPr>
            <p:cNvSpPr/>
            <p:nvPr/>
          </p:nvSpPr>
          <p:spPr>
            <a:xfrm>
              <a:off x="4820425" y="1360000"/>
              <a:ext cx="27625" cy="34650"/>
            </a:xfrm>
            <a:custGeom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668;p74">
              <a:extLst>
                <a:ext uri="{FF2B5EF4-FFF2-40B4-BE49-F238E27FC236}">
                  <a16:creationId xmlns:a16="http://schemas.microsoft.com/office/drawing/2014/main" id="{A72ACF98-ABD6-477C-8B40-B9D0327E8C02}"/>
                </a:ext>
              </a:extLst>
            </p:cNvPr>
            <p:cNvSpPr/>
            <p:nvPr/>
          </p:nvSpPr>
          <p:spPr>
            <a:xfrm>
              <a:off x="4850375" y="1372800"/>
              <a:ext cx="34625" cy="27450"/>
            </a:xfrm>
            <a:custGeom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669;p74">
              <a:extLst>
                <a:ext uri="{FF2B5EF4-FFF2-40B4-BE49-F238E27FC236}">
                  <a16:creationId xmlns:a16="http://schemas.microsoft.com/office/drawing/2014/main" id="{0BA68A49-C609-48D0-B9C6-49E90DBD7995}"/>
                </a:ext>
              </a:extLst>
            </p:cNvPr>
            <p:cNvSpPr/>
            <p:nvPr/>
          </p:nvSpPr>
          <p:spPr>
            <a:xfrm>
              <a:off x="4825850" y="1329900"/>
              <a:ext cx="34625" cy="27975"/>
            </a:xfrm>
            <a:custGeom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053935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8DE9E9-D0A6-4B2E-8D81-4FB4FFEC5C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033" r="12713"/>
          <a:stretch>
            <a:fillRect/>
          </a:stretch>
        </p:blipFill>
        <p:spPr>
          <a:xfrm>
            <a:off x="6998209" y="1"/>
            <a:ext cx="519379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A24CD4-27A9-4B59-BF75-534F563C6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209" y="0"/>
            <a:ext cx="5193791" cy="6857999"/>
          </a:xfrm>
          <a:prstGeom prst="rect">
            <a:avLst/>
          </a:prstGeom>
        </p:spPr>
      </p:pic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537FE79A-3640-4E28-A8A7-3EEB64F24A6C}"/>
              </a:ext>
            </a:extLst>
          </p:cNvPr>
          <p:cNvSpPr/>
          <p:nvPr/>
        </p:nvSpPr>
        <p:spPr>
          <a:xfrm>
            <a:off x="1920240" y="151807"/>
            <a:ext cx="7355840" cy="1453473"/>
          </a:xfrm>
          <a:prstGeom prst="roundRect">
            <a:avLst/>
          </a:prstGeom>
          <a:gradFill flip="none" rotWithShape="1">
            <a:gsLst>
              <a:gs pos="10000">
                <a:srgbClr val="082994">
                  <a:alpha val="71000"/>
                </a:srgbClr>
              </a:gs>
              <a:gs pos="2553">
                <a:srgbClr val="0070C0"/>
              </a:gs>
              <a:gs pos="100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itchFamily="18" charset="0"/>
            </a:endParaRPr>
          </a:p>
          <a:p>
            <a:pPr algn="r"/>
            <a:r>
              <a:rPr lang="ru-RU" sz="28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«У нас нет и не может быть никакой другой объединяющей идеи, кроме патриотизма» </a:t>
            </a:r>
            <a:br>
              <a:rPr lang="ru-RU" sz="28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</a:br>
            <a:r>
              <a:rPr lang="ru-RU" sz="28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В.В. Путин</a:t>
            </a:r>
          </a:p>
          <a:p>
            <a:pPr marL="0" indent="0" algn="r"/>
            <a:endParaRPr lang="ru-RU" sz="1600" i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E8BE7C7A-50DA-46F0-8265-2302E7CD24B8}"/>
              </a:ext>
            </a:extLst>
          </p:cNvPr>
          <p:cNvSpPr/>
          <p:nvPr/>
        </p:nvSpPr>
        <p:spPr>
          <a:xfrm>
            <a:off x="289561" y="2098041"/>
            <a:ext cx="7136810" cy="4561839"/>
          </a:xfrm>
          <a:prstGeom prst="roundRect">
            <a:avLst/>
          </a:prstGeom>
          <a:gradFill flip="none" rotWithShape="1">
            <a:gsLst>
              <a:gs pos="1000">
                <a:srgbClr val="92D050"/>
              </a:gs>
              <a:gs pos="62000">
                <a:srgbClr val="3BBDAF"/>
              </a:gs>
              <a:gs pos="100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17F34D98-62CF-4D13-9745-86C88578B9E0}"/>
              </a:ext>
            </a:extLst>
          </p:cNvPr>
          <p:cNvSpPr txBox="1"/>
          <p:nvPr/>
        </p:nvSpPr>
        <p:spPr>
          <a:xfrm>
            <a:off x="365760" y="2402840"/>
            <a:ext cx="6984411" cy="4378960"/>
          </a:xfrm>
          <a:prstGeom prst="rect">
            <a:avLst/>
          </a:prstGeom>
          <a:noFill/>
        </p:spPr>
        <p:txBody>
          <a:bodyPr vert="horz" wrap="square" lIns="0" tIns="12700" rIns="0" bIns="0" rtlCol="0">
            <a:noAutofit/>
          </a:bodyPr>
          <a:lstStyle/>
          <a:p>
            <a:pPr marL="0" indent="0"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Проекта:</a:t>
            </a:r>
          </a:p>
          <a:p>
            <a:pPr marL="0" indent="0" algn="ctr"/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>
                <a:solidFill>
                  <a:srgbClr val="1A1A1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Важнейшим условием эффективности работы по патриотическому воспитанию является постоянный анализ ее состояния, позволяющий определить не только состояние патриотического воспитания в целом, но и отдельные стороны этой работы.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>
                <a:solidFill>
                  <a:srgbClr val="1A1A1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Рост</a:t>
            </a:r>
            <a:r>
              <a:rPr lang="ru-RU" b="1">
                <a:solidFill>
                  <a:srgbClr val="1A1A1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чувства эмпатии у воспитанников, педагогов и родителей.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>
                <a:solidFill>
                  <a:srgbClr val="1A1A1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активности родителей, возможность более глубокого понимания своих детей, осознанного участия в их воспитании и развитии.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>
                <a:solidFill>
                  <a:srgbClr val="1A1A1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b="1">
                <a:solidFill>
                  <a:srgbClr val="1A1A1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моционально-деятельностная позиция детей 5-7 лет.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>
                <a:solidFill>
                  <a:srgbClr val="1A1A1A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 педагогов отсутствие лишней заорганизованности. Приобретение значимого опыта осознанной активности в конкретной практической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58147056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91EFC52-429E-EE43-AFBB-B6FAF6592F55}"/>
              </a:ext>
            </a:extLst>
          </p:cNvPr>
          <p:cNvSpPr/>
          <p:nvPr/>
        </p:nvSpPr>
        <p:spPr>
          <a:xfrm>
            <a:off x="1333460" y="339927"/>
            <a:ext cx="10127020" cy="954003"/>
          </a:xfrm>
          <a:prstGeom prst="roundRect">
            <a:avLst/>
          </a:prstGeom>
          <a:gradFill>
            <a:gsLst>
              <a:gs pos="21000">
                <a:srgbClr val="FFC000"/>
              </a:gs>
              <a:gs pos="100000">
                <a:srgbClr val="F76533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301A9CE-B0E1-1D4D-8F1A-87614011AD56}"/>
              </a:ext>
            </a:extLst>
          </p:cNvPr>
          <p:cNvSpPr/>
          <p:nvPr/>
        </p:nvSpPr>
        <p:spPr>
          <a:xfrm>
            <a:off x="6572551" y="2451730"/>
            <a:ext cx="3738275" cy="958530"/>
          </a:xfrm>
          <a:prstGeom prst="roundRect">
            <a:avLst/>
          </a:prstGeom>
          <a:gradFill flip="none" rotWithShape="1">
            <a:gsLst>
              <a:gs pos="1000">
                <a:srgbClr val="92D050"/>
              </a:gs>
              <a:gs pos="62000">
                <a:srgbClr val="3BBDAF"/>
              </a:gs>
              <a:gs pos="100000">
                <a:srgbClr val="00B0F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/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обытия</a:t>
            </a:r>
            <a:endParaRPr lang="ru-RU" b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FFB1F39B-9A97-614C-BEF1-89D8FF1BEC03}"/>
              </a:ext>
            </a:extLst>
          </p:cNvPr>
          <p:cNvSpPr txBox="1"/>
          <p:nvPr/>
        </p:nvSpPr>
        <p:spPr>
          <a:xfrm>
            <a:off x="1424900" y="481151"/>
            <a:ext cx="9944140" cy="628377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Ключевые формы воспитательной работы</a:t>
            </a:r>
            <a:endParaRPr lang="ru-RU" sz="4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</p:txBody>
      </p:sp>
      <p:sp>
        <p:nvSpPr>
          <p:cNvPr id="28" name="Google Shape;861;p74">
            <a:extLst>
              <a:ext uri="{FF2B5EF4-FFF2-40B4-BE49-F238E27FC236}">
                <a16:creationId xmlns:a16="http://schemas.microsoft.com/office/drawing/2014/main" id="{AF1D790A-DC0B-435D-A712-905E05CFBFF2}"/>
              </a:ext>
            </a:extLst>
          </p:cNvPr>
          <p:cNvSpPr/>
          <p:nvPr/>
        </p:nvSpPr>
        <p:spPr>
          <a:xfrm rot="8282902">
            <a:off x="2957159" y="1580685"/>
            <a:ext cx="825078" cy="535236"/>
          </a:xfrm>
          <a:custGeom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0DBA09"/>
          </a:solidFill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highlight>
                <a:srgbClr val="FFFF00"/>
              </a:highlight>
            </a:endParaRPr>
          </a:p>
        </p:txBody>
      </p:sp>
      <p:sp>
        <p:nvSpPr>
          <p:cNvPr id="21" name="Google Shape;861;p74">
            <a:extLst>
              <a:ext uri="{FF2B5EF4-FFF2-40B4-BE49-F238E27FC236}">
                <a16:creationId xmlns:a16="http://schemas.microsoft.com/office/drawing/2014/main" id="{A3FEE03A-15A0-4FDB-9D9D-1764467ECCBD}"/>
              </a:ext>
            </a:extLst>
          </p:cNvPr>
          <p:cNvSpPr/>
          <p:nvPr/>
        </p:nvSpPr>
        <p:spPr>
          <a:xfrm rot="2520000">
            <a:off x="7760565" y="1521818"/>
            <a:ext cx="825078" cy="535236"/>
          </a:xfrm>
          <a:custGeom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0DBA09"/>
          </a:solidFill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highlight>
                <a:srgbClr val="FFFF00"/>
              </a:highlight>
            </a:endParaRPr>
          </a:p>
        </p:txBody>
      </p:sp>
      <p:grpSp>
        <p:nvGrpSpPr>
          <p:cNvPr id="23" name="Google Shape;665;p74">
            <a:extLst>
              <a:ext uri="{FF2B5EF4-FFF2-40B4-BE49-F238E27FC236}">
                <a16:creationId xmlns:a16="http://schemas.microsoft.com/office/drawing/2014/main" id="{2861781B-7F4A-45BB-BB53-C299CA709A46}"/>
              </a:ext>
            </a:extLst>
          </p:cNvPr>
          <p:cNvGrpSpPr/>
          <p:nvPr/>
        </p:nvGrpSpPr>
        <p:grpSpPr>
          <a:xfrm>
            <a:off x="4754504" y="2951998"/>
            <a:ext cx="2010571" cy="1768036"/>
            <a:chOff x="4820425" y="1329900"/>
            <a:chExt cx="70175" cy="70350"/>
          </a:xfrm>
          <a:solidFill>
            <a:srgbClr val="FC9916"/>
          </a:solidFill>
        </p:grpSpPr>
        <p:sp>
          <p:nvSpPr>
            <p:cNvPr id="27" name="Google Shape;666;p74">
              <a:extLst>
                <a:ext uri="{FF2B5EF4-FFF2-40B4-BE49-F238E27FC236}">
                  <a16:creationId xmlns:a16="http://schemas.microsoft.com/office/drawing/2014/main" id="{55493590-05D5-40D6-AD0B-CD81625BE76D}"/>
                </a:ext>
              </a:extLst>
            </p:cNvPr>
            <p:cNvSpPr/>
            <p:nvPr/>
          </p:nvSpPr>
          <p:spPr>
            <a:xfrm>
              <a:off x="4862975" y="1335475"/>
              <a:ext cx="27625" cy="34650"/>
            </a:xfrm>
            <a:custGeom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667;p74">
              <a:extLst>
                <a:ext uri="{FF2B5EF4-FFF2-40B4-BE49-F238E27FC236}">
                  <a16:creationId xmlns:a16="http://schemas.microsoft.com/office/drawing/2014/main" id="{E1C72A3F-F9A0-4979-91C4-F4F30AAF2A69}"/>
                </a:ext>
              </a:extLst>
            </p:cNvPr>
            <p:cNvSpPr/>
            <p:nvPr/>
          </p:nvSpPr>
          <p:spPr>
            <a:xfrm>
              <a:off x="4820425" y="1360000"/>
              <a:ext cx="27625" cy="34650"/>
            </a:xfrm>
            <a:custGeom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668;p74">
              <a:extLst>
                <a:ext uri="{FF2B5EF4-FFF2-40B4-BE49-F238E27FC236}">
                  <a16:creationId xmlns:a16="http://schemas.microsoft.com/office/drawing/2014/main" id="{50D12B81-3651-4E09-AE58-6F3599FF4068}"/>
                </a:ext>
              </a:extLst>
            </p:cNvPr>
            <p:cNvSpPr/>
            <p:nvPr/>
          </p:nvSpPr>
          <p:spPr>
            <a:xfrm>
              <a:off x="4850375" y="1372800"/>
              <a:ext cx="34625" cy="27450"/>
            </a:xfrm>
            <a:custGeom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669;p74">
              <a:extLst>
                <a:ext uri="{FF2B5EF4-FFF2-40B4-BE49-F238E27FC236}">
                  <a16:creationId xmlns:a16="http://schemas.microsoft.com/office/drawing/2014/main" id="{484C9594-1AAC-49D9-A34F-97D427EB6821}"/>
                </a:ext>
              </a:extLst>
            </p:cNvPr>
            <p:cNvSpPr/>
            <p:nvPr/>
          </p:nvSpPr>
          <p:spPr>
            <a:xfrm>
              <a:off x="4825850" y="1329900"/>
              <a:ext cx="34625" cy="27975"/>
            </a:xfrm>
            <a:custGeom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A8C74E1-5F53-D943-9C5A-2C2C7AB40A02}"/>
              </a:ext>
            </a:extLst>
          </p:cNvPr>
          <p:cNvSpPr/>
          <p:nvPr/>
        </p:nvSpPr>
        <p:spPr>
          <a:xfrm>
            <a:off x="1072704" y="2474997"/>
            <a:ext cx="3833683" cy="954003"/>
          </a:xfrm>
          <a:prstGeom prst="roundRect">
            <a:avLst/>
          </a:prstGeom>
          <a:gradFill flip="none" rotWithShape="1">
            <a:gsLst>
              <a:gs pos="10000">
                <a:srgbClr val="FFFF00"/>
              </a:gs>
              <a:gs pos="100000">
                <a:srgbClr val="0DBA0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/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Побуждения</a:t>
            </a:r>
            <a:endParaRPr lang="ru-RU" b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44C03BB-D01A-48C3-90DC-8D4C3BDBA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17" y="3459480"/>
            <a:ext cx="4273093" cy="3204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EFE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DC92A44-5C79-40BE-8395-504D6DC4EF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592"/>
          <a:stretch>
            <a:fillRect/>
          </a:stretch>
        </p:blipFill>
        <p:spPr>
          <a:xfrm>
            <a:off x="6862725" y="3451428"/>
            <a:ext cx="5102156" cy="3153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BB2E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88237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2DC60D0-166F-4ABC-B006-E49003E5AA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33" r="23372"/>
          <a:stretch>
            <a:fillRect/>
          </a:stretch>
        </p:blipFill>
        <p:spPr>
          <a:xfrm>
            <a:off x="2225040" y="1129606"/>
            <a:ext cx="3342003" cy="2327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" name="Google Shape;737;p74">
            <a:extLst>
              <a:ext uri="{FF2B5EF4-FFF2-40B4-BE49-F238E27FC236}">
                <a16:creationId xmlns:a16="http://schemas.microsoft.com/office/drawing/2014/main" id="{300BDCD6-9F16-4421-B8A3-4A7512D5907F}"/>
              </a:ext>
            </a:extLst>
          </p:cNvPr>
          <p:cNvGrpSpPr/>
          <p:nvPr/>
        </p:nvGrpSpPr>
        <p:grpSpPr>
          <a:xfrm>
            <a:off x="1922410" y="223652"/>
            <a:ext cx="9541659" cy="676764"/>
            <a:chOff x="6336019" y="3733725"/>
            <a:chExt cx="2566206" cy="351310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Google Shape;738;p74">
              <a:extLst>
                <a:ext uri="{FF2B5EF4-FFF2-40B4-BE49-F238E27FC236}">
                  <a16:creationId xmlns:a16="http://schemas.microsoft.com/office/drawing/2014/main" id="{485A976F-36DF-48F0-9A45-0AC92918CF84}"/>
                </a:ext>
              </a:extLst>
            </p:cNvPr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grp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u-RU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Побуждения</a:t>
              </a:r>
              <a:endPara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Google Shape;739;p74">
              <a:extLst>
                <a:ext uri="{FF2B5EF4-FFF2-40B4-BE49-F238E27FC236}">
                  <a16:creationId xmlns:a16="http://schemas.microsoft.com/office/drawing/2014/main" id="{E6293F3B-486E-4ACB-9661-6A4821C3E15F}"/>
                </a:ext>
              </a:extLst>
            </p:cNvPr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Google Shape;740;p74">
              <a:extLst>
                <a:ext uri="{FF2B5EF4-FFF2-40B4-BE49-F238E27FC236}">
                  <a16:creationId xmlns:a16="http://schemas.microsoft.com/office/drawing/2014/main" id="{E90C8B7B-7491-490E-8824-800DB70D531D}"/>
                </a:ext>
              </a:extLst>
            </p:cNvPr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Google Shape;741;p74">
              <a:extLst>
                <a:ext uri="{FF2B5EF4-FFF2-40B4-BE49-F238E27FC236}">
                  <a16:creationId xmlns:a16="http://schemas.microsoft.com/office/drawing/2014/main" id="{64081655-F6FA-4238-9487-F5D18C9A22BD}"/>
                </a:ext>
              </a:extLst>
            </p:cNvPr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66C36A-9030-4CCE-9F8D-34AE30141D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147"/>
          <a:stretch>
            <a:fillRect/>
          </a:stretch>
        </p:blipFill>
        <p:spPr>
          <a:xfrm>
            <a:off x="5436663" y="1805435"/>
            <a:ext cx="6560121" cy="4263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0E7E57-C3B0-4F9A-824C-27BF3D2629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318" t="20445" r="31065" b="11852"/>
          <a:stretch>
            <a:fillRect/>
          </a:stretch>
        </p:blipFill>
        <p:spPr>
          <a:xfrm>
            <a:off x="4839422" y="3931360"/>
            <a:ext cx="2513155" cy="261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1_1\Downloads\photo_5366281836868791407_y.jpg"/>
          <p:cNvPicPr>
            <a:picLocks noChangeAspect="1" noChangeArrowheads="1"/>
          </p:cNvPicPr>
          <p:nvPr/>
        </p:nvPicPr>
        <p:blipFill>
          <a:blip r:embed="rId5"/>
          <a:srcRect r="34589"/>
          <a:stretch>
            <a:fillRect/>
          </a:stretch>
        </p:blipFill>
        <p:spPr bwMode="auto">
          <a:xfrm>
            <a:off x="726505" y="3599727"/>
            <a:ext cx="3521404" cy="31193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>
            <a:bevelB/>
          </a:sp3d>
        </p:spPr>
      </p:pic>
    </p:spTree>
    <p:extLst>
      <p:ext uri="{BB962C8B-B14F-4D97-AF65-F5344CB8AC3E}">
        <p14:creationId xmlns:p14="http://schemas.microsoft.com/office/powerpoint/2010/main" val="56465163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1_1\Downloads\photo_5366281836868791406_y.jpg"/>
          <p:cNvPicPr>
            <a:picLocks noChangeAspect="1" noChangeArrowheads="1"/>
          </p:cNvPicPr>
          <p:nvPr/>
        </p:nvPicPr>
        <p:blipFill>
          <a:blip r:embed="rId2"/>
          <a:srcRect l="26731" r="18234"/>
          <a:stretch>
            <a:fillRect/>
          </a:stretch>
        </p:blipFill>
        <p:spPr bwMode="auto">
          <a:xfrm>
            <a:off x="9764109" y="900416"/>
            <a:ext cx="2430683" cy="4683307"/>
          </a:xfrm>
          <a:prstGeom prst="rect">
            <a:avLst/>
          </a:prstGeom>
          <a:noFill/>
        </p:spPr>
      </p:pic>
      <p:grpSp>
        <p:nvGrpSpPr>
          <p:cNvPr id="9" name="Google Shape;737;p74">
            <a:extLst>
              <a:ext uri="{FF2B5EF4-FFF2-40B4-BE49-F238E27FC236}">
                <a16:creationId xmlns:a16="http://schemas.microsoft.com/office/drawing/2014/main" id="{86346101-B38A-477F-B480-CB761C485722}"/>
              </a:ext>
            </a:extLst>
          </p:cNvPr>
          <p:cNvGrpSpPr/>
          <p:nvPr/>
        </p:nvGrpSpPr>
        <p:grpSpPr>
          <a:xfrm>
            <a:off x="1922410" y="223652"/>
            <a:ext cx="9541659" cy="676764"/>
            <a:chOff x="6336019" y="3733725"/>
            <a:chExt cx="2566206" cy="351310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Google Shape;738;p74">
              <a:extLst>
                <a:ext uri="{FF2B5EF4-FFF2-40B4-BE49-F238E27FC236}">
                  <a16:creationId xmlns:a16="http://schemas.microsoft.com/office/drawing/2014/main" id="{C2B94D34-0B26-4A76-98CB-5089B53675A8}"/>
                </a:ext>
              </a:extLst>
            </p:cNvPr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grp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u-RU"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События</a:t>
              </a:r>
              <a:endPara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Google Shape;739;p74">
              <a:extLst>
                <a:ext uri="{FF2B5EF4-FFF2-40B4-BE49-F238E27FC236}">
                  <a16:creationId xmlns:a16="http://schemas.microsoft.com/office/drawing/2014/main" id="{D13E0F88-3316-4A49-A136-04CEFDC7CC3C}"/>
                </a:ext>
              </a:extLst>
            </p:cNvPr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Google Shape;740;p74">
              <a:extLst>
                <a:ext uri="{FF2B5EF4-FFF2-40B4-BE49-F238E27FC236}">
                  <a16:creationId xmlns:a16="http://schemas.microsoft.com/office/drawing/2014/main" id="{5B132F2A-08DA-43FE-A792-7D4CC52EB601}"/>
                </a:ext>
              </a:extLst>
            </p:cNvPr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Google Shape;741;p74">
              <a:extLst>
                <a:ext uri="{FF2B5EF4-FFF2-40B4-BE49-F238E27FC236}">
                  <a16:creationId xmlns:a16="http://schemas.microsoft.com/office/drawing/2014/main" id="{E2DF00AE-692B-45EB-83D1-4EEECC401701}"/>
                </a:ext>
              </a:extLst>
            </p:cNvPr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A47BE0BA-0737-46EB-B1C0-F0AD481F0811}"/>
              </a:ext>
            </a:extLst>
          </p:cNvPr>
          <p:cNvSpPr/>
          <p:nvPr/>
        </p:nvSpPr>
        <p:spPr>
          <a:xfrm>
            <a:off x="4392515" y="4179374"/>
            <a:ext cx="4933219" cy="1732478"/>
          </a:xfrm>
          <a:prstGeom prst="roundRect">
            <a:avLst>
              <a:gd name="adj" fmla="val 23836"/>
            </a:avLst>
          </a:prstGeom>
          <a:gradFill flip="none" rotWithShape="1">
            <a:gsLst>
              <a:gs pos="10000">
                <a:srgbClr val="FFFF00"/>
              </a:gs>
              <a:gs pos="100000">
                <a:srgbClr val="0DBA0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Тёплые встречи </a:t>
            </a:r>
          </a:p>
          <a:p>
            <a:pPr algn="ctr"/>
            <a: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ветеранами</a:t>
            </a:r>
          </a:p>
          <a:p>
            <a:pPr marL="0" indent="0" algn="ctr"/>
            <a:endParaRPr lang="ru-RU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270F27-1572-4D63-ACE9-0E1740094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023" y="5583723"/>
            <a:ext cx="1595859" cy="1447897"/>
          </a:xfrm>
          <a:prstGeom prst="rect">
            <a:avLst/>
          </a:prstGeom>
        </p:spPr>
      </p:pic>
      <p:pic>
        <p:nvPicPr>
          <p:cNvPr id="1027" name="Picture 3" descr="C:\Users\1_1\Downloads\photo_5366281836868791409_y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94564" y="1209836"/>
            <a:ext cx="4669545" cy="2969538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9DF953-A735-4C21-B4F7-302085C22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162" y="1040826"/>
            <a:ext cx="3770929" cy="2733924"/>
          </a:xfrm>
          <a:prstGeom prst="rect">
            <a:avLst/>
          </a:prstGeom>
        </p:spPr>
      </p:pic>
      <p:pic>
        <p:nvPicPr>
          <p:cNvPr id="1028" name="Picture 4" descr="C:\Users\1_1\Downloads\photo_5363797451691125184_y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6732" y="3774750"/>
            <a:ext cx="4305783" cy="254028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221914082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Google Shape;737;p74">
            <a:extLst>
              <a:ext uri="{FF2B5EF4-FFF2-40B4-BE49-F238E27FC236}">
                <a16:creationId xmlns:a16="http://schemas.microsoft.com/office/drawing/2014/main" id="{86346101-B38A-477F-B480-CB761C485722}"/>
              </a:ext>
            </a:extLst>
          </p:cNvPr>
          <p:cNvGrpSpPr/>
          <p:nvPr/>
        </p:nvGrpSpPr>
        <p:grpSpPr>
          <a:xfrm>
            <a:off x="1922410" y="223652"/>
            <a:ext cx="9541659" cy="676764"/>
            <a:chOff x="6336019" y="3733725"/>
            <a:chExt cx="2566206" cy="351310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Google Shape;738;p74">
              <a:extLst>
                <a:ext uri="{FF2B5EF4-FFF2-40B4-BE49-F238E27FC236}">
                  <a16:creationId xmlns:a16="http://schemas.microsoft.com/office/drawing/2014/main" id="{C2B94D34-0B26-4A76-98CB-5089B53675A8}"/>
                </a:ext>
              </a:extLst>
            </p:cNvPr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grp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u-RU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Отблески Пламени в каждом из нас</a:t>
              </a:r>
              <a:endPara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Google Shape;739;p74">
              <a:extLst>
                <a:ext uri="{FF2B5EF4-FFF2-40B4-BE49-F238E27FC236}">
                  <a16:creationId xmlns:a16="http://schemas.microsoft.com/office/drawing/2014/main" id="{D13E0F88-3316-4A49-A136-04CEFDC7CC3C}"/>
                </a:ext>
              </a:extLst>
            </p:cNvPr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Google Shape;740;p74">
              <a:extLst>
                <a:ext uri="{FF2B5EF4-FFF2-40B4-BE49-F238E27FC236}">
                  <a16:creationId xmlns:a16="http://schemas.microsoft.com/office/drawing/2014/main" id="{5B132F2A-08DA-43FE-A792-7D4CC52EB601}"/>
                </a:ext>
              </a:extLst>
            </p:cNvPr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Google Shape;741;p74">
              <a:extLst>
                <a:ext uri="{FF2B5EF4-FFF2-40B4-BE49-F238E27FC236}">
                  <a16:creationId xmlns:a16="http://schemas.microsoft.com/office/drawing/2014/main" id="{E2DF00AE-692B-45EB-83D1-4EEECC401701}"/>
                </a:ext>
              </a:extLst>
            </p:cNvPr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367D1C8-5734-4610-BB6F-E066A55EDD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80" b="20645"/>
          <a:stretch>
            <a:fillRect/>
          </a:stretch>
        </p:blipFill>
        <p:spPr>
          <a:xfrm>
            <a:off x="121920" y="1288169"/>
            <a:ext cx="4048409" cy="2581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8E4E41E-D17F-4AEE-802D-7BFAE75F48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892" t="8715" r="28835" b="37315"/>
          <a:stretch>
            <a:fillRect/>
          </a:stretch>
        </p:blipFill>
        <p:spPr>
          <a:xfrm>
            <a:off x="4555015" y="1288169"/>
            <a:ext cx="2721219" cy="2412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222FF92-1306-479E-BEBD-C8A046F517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61" r="8328"/>
          <a:stretch>
            <a:fillRect/>
          </a:stretch>
        </p:blipFill>
        <p:spPr>
          <a:xfrm>
            <a:off x="7639920" y="1288169"/>
            <a:ext cx="3908251" cy="2970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132C8AB-A260-402B-BFD4-ED00AC4F8A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155" r="7370"/>
          <a:stretch>
            <a:fillRect/>
          </a:stretch>
        </p:blipFill>
        <p:spPr>
          <a:xfrm>
            <a:off x="121920" y="4099494"/>
            <a:ext cx="3896222" cy="2581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7F2D68A-97B3-42E7-ABEC-6CA732678B3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9812"/>
          <a:stretch>
            <a:fillRect/>
          </a:stretch>
        </p:blipFill>
        <p:spPr>
          <a:xfrm>
            <a:off x="6156960" y="3785159"/>
            <a:ext cx="5938605" cy="2965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B6A5A10-9D14-4CF5-8CAB-11A3820791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871" y="4061846"/>
            <a:ext cx="1972310" cy="2629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1284629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Google Shape;737;p74">
            <a:extLst>
              <a:ext uri="{FF2B5EF4-FFF2-40B4-BE49-F238E27FC236}">
                <a16:creationId xmlns:a16="http://schemas.microsoft.com/office/drawing/2014/main" id="{300BDCD6-9F16-4421-B8A3-4A7512D5907F}"/>
              </a:ext>
            </a:extLst>
          </p:cNvPr>
          <p:cNvGrpSpPr/>
          <p:nvPr/>
        </p:nvGrpSpPr>
        <p:grpSpPr>
          <a:xfrm>
            <a:off x="1371600" y="450995"/>
            <a:ext cx="10739119" cy="676766"/>
            <a:chOff x="6336019" y="3733724"/>
            <a:chExt cx="2566206" cy="351311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Google Shape;738;p74">
              <a:extLst>
                <a:ext uri="{FF2B5EF4-FFF2-40B4-BE49-F238E27FC236}">
                  <a16:creationId xmlns:a16="http://schemas.microsoft.com/office/drawing/2014/main" id="{485A976F-36DF-48F0-9A45-0AC92918CF84}"/>
                </a:ext>
              </a:extLst>
            </p:cNvPr>
            <p:cNvSpPr/>
            <p:nvPr/>
          </p:nvSpPr>
          <p:spPr>
            <a:xfrm>
              <a:off x="6336019" y="3733735"/>
              <a:ext cx="2247413" cy="351300"/>
            </a:xfrm>
            <a:prstGeom prst="homePlate">
              <a:avLst>
                <a:gd name="adj" fmla="val 50000"/>
              </a:avLst>
            </a:prstGeom>
            <a:grp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ru-RU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Тому почёт будет, кто Родину не словом, а делом любит</a:t>
              </a:r>
              <a:endPara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Google Shape;739;p74">
              <a:extLst>
                <a:ext uri="{FF2B5EF4-FFF2-40B4-BE49-F238E27FC236}">
                  <a16:creationId xmlns:a16="http://schemas.microsoft.com/office/drawing/2014/main" id="{E6293F3B-486E-4ACB-9661-6A4821C3E15F}"/>
                </a:ext>
              </a:extLst>
            </p:cNvPr>
            <p:cNvSpPr/>
            <p:nvPr/>
          </p:nvSpPr>
          <p:spPr>
            <a:xfrm>
              <a:off x="8466862" y="3733725"/>
              <a:ext cx="205869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Google Shape;740;p74">
              <a:extLst>
                <a:ext uri="{FF2B5EF4-FFF2-40B4-BE49-F238E27FC236}">
                  <a16:creationId xmlns:a16="http://schemas.microsoft.com/office/drawing/2014/main" id="{E90C8B7B-7491-490E-8824-800DB70D531D}"/>
                </a:ext>
              </a:extLst>
            </p:cNvPr>
            <p:cNvSpPr/>
            <p:nvPr/>
          </p:nvSpPr>
          <p:spPr>
            <a:xfrm>
              <a:off x="8583432" y="3733724"/>
              <a:ext cx="205869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Google Shape;741;p74">
              <a:extLst>
                <a:ext uri="{FF2B5EF4-FFF2-40B4-BE49-F238E27FC236}">
                  <a16:creationId xmlns:a16="http://schemas.microsoft.com/office/drawing/2014/main" id="{64081655-F6FA-4238-9487-F5D18C9A22BD}"/>
                </a:ext>
              </a:extLst>
            </p:cNvPr>
            <p:cNvSpPr/>
            <p:nvPr/>
          </p:nvSpPr>
          <p:spPr>
            <a:xfrm>
              <a:off x="8696356" y="3733725"/>
              <a:ext cx="205869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83DF743-31BA-49FC-A3BA-F38AC47D0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533" y="1402692"/>
            <a:ext cx="3596923" cy="261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643B0B-7404-4CD3-9E54-EC016BC40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961" y="1402692"/>
            <a:ext cx="3458785" cy="261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EFBC736-C5F7-4197-BC33-A24BDA0892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720" r="6699"/>
          <a:stretch>
            <a:fillRect/>
          </a:stretch>
        </p:blipFill>
        <p:spPr>
          <a:xfrm>
            <a:off x="3251491" y="4144821"/>
            <a:ext cx="4977470" cy="2620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793A3DC-C865-41EC-984E-3213FFF4B3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693" t="20833" r="9795"/>
          <a:stretch>
            <a:fillRect/>
          </a:stretch>
        </p:blipFill>
        <p:spPr>
          <a:xfrm>
            <a:off x="8434765" y="4094951"/>
            <a:ext cx="3515360" cy="2658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46710ED-CC87-485F-8C48-AE53A225ABF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5852" r="8531" b="21630"/>
          <a:stretch>
            <a:fillRect/>
          </a:stretch>
        </p:blipFill>
        <p:spPr>
          <a:xfrm>
            <a:off x="241875" y="4145758"/>
            <a:ext cx="2873946" cy="2619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63F01E-A0E2-4997-800C-152301EEE36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9791" t="26745" r="24288" b="12553"/>
          <a:stretch>
            <a:fillRect/>
          </a:stretch>
        </p:blipFill>
        <p:spPr>
          <a:xfrm>
            <a:off x="312833" y="1412240"/>
            <a:ext cx="3515360" cy="261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621520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VBUDUSHEE_COLORS">
      <a:dk1>
        <a:srgbClr val="333E48"/>
      </a:dk1>
      <a:lt1>
        <a:srgbClr val="FFFFFF"/>
      </a:lt1>
      <a:dk2>
        <a:srgbClr val="FF6633"/>
      </a:dk2>
      <a:lt2>
        <a:srgbClr val="EDEDED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330099"/>
      </a:hlink>
      <a:folHlink>
        <a:srgbClr val="FF9900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75</Paragraphs>
  <Slides>11</Slides>
  <Notes>0</Notes>
  <TotalTime>1173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21">
      <vt:lpstr>Arial</vt:lpstr>
      <vt:lpstr>Calibri Light</vt:lpstr>
      <vt:lpstr>Calibri</vt:lpstr>
      <vt:lpstr>Verdana</vt:lpstr>
      <vt:lpstr>Merriweather</vt:lpstr>
      <vt:lpstr>SB Sans Display Semibold</vt:lpstr>
      <vt:lpstr>Times New Roman</vt:lpstr>
      <vt:lpstr>Wingdings</vt:lpstr>
      <vt:lpstr>SB Sans Text</vt:lpstr>
      <vt:lpstr>Office Theme</vt:lpstr>
      <vt:lpstr>Патриотизм – имя собственное!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Спасибо за внимание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Kitsen, Andrey</dc:creator>
  <cp:lastModifiedBy>Татьяна Жукова</cp:lastModifiedBy>
  <cp:revision>77</cp:revision>
  <dcterms:created xsi:type="dcterms:W3CDTF">2021-05-31T10:14:14Z</dcterms:created>
  <dcterms:modified xsi:type="dcterms:W3CDTF">2025-03-11T19:50:10Z</dcterms:modified>
</cp:coreProperties>
</file>